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70" r:id="rId2"/>
    <p:sldId id="990" r:id="rId3"/>
    <p:sldId id="991" r:id="rId4"/>
    <p:sldId id="326" r:id="rId5"/>
    <p:sldId id="992" r:id="rId6"/>
    <p:sldId id="947" r:id="rId7"/>
    <p:sldId id="989" r:id="rId8"/>
    <p:sldId id="949" r:id="rId9"/>
    <p:sldId id="950" r:id="rId10"/>
    <p:sldId id="951" r:id="rId11"/>
    <p:sldId id="952" r:id="rId12"/>
    <p:sldId id="953" r:id="rId13"/>
    <p:sldId id="994" r:id="rId14"/>
    <p:sldId id="954" r:id="rId15"/>
    <p:sldId id="955" r:id="rId16"/>
    <p:sldId id="956" r:id="rId17"/>
    <p:sldId id="957" r:id="rId18"/>
    <p:sldId id="996" r:id="rId19"/>
    <p:sldId id="958" r:id="rId20"/>
    <p:sldId id="959" r:id="rId21"/>
    <p:sldId id="960" r:id="rId22"/>
    <p:sldId id="997" r:id="rId23"/>
    <p:sldId id="961" r:id="rId24"/>
    <p:sldId id="962" r:id="rId25"/>
    <p:sldId id="963" r:id="rId26"/>
    <p:sldId id="965" r:id="rId27"/>
    <p:sldId id="964" r:id="rId28"/>
    <p:sldId id="966" r:id="rId29"/>
    <p:sldId id="968" r:id="rId30"/>
    <p:sldId id="969" r:id="rId31"/>
    <p:sldId id="970" r:id="rId32"/>
    <p:sldId id="971" r:id="rId33"/>
    <p:sldId id="972" r:id="rId34"/>
    <p:sldId id="973" r:id="rId35"/>
    <p:sldId id="974" r:id="rId36"/>
    <p:sldId id="975" r:id="rId37"/>
    <p:sldId id="725" r:id="rId38"/>
    <p:sldId id="538" r:id="rId39"/>
    <p:sldId id="377" r:id="rId40"/>
  </p:sldIdLst>
  <p:sldSz cx="9144000" cy="6858000" type="screen4x3"/>
  <p:notesSz cx="7099300" cy="10234613"/>
  <p:defaultTextStyle>
    <a:defPPr>
      <a:defRPr lang="en-US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A49E"/>
    <a:srgbClr val="9F3DA5"/>
    <a:srgbClr val="003399"/>
    <a:srgbClr val="000066"/>
    <a:srgbClr val="3399FF"/>
    <a:srgbClr val="0033CC"/>
    <a:srgbClr val="000099"/>
    <a:srgbClr val="808080"/>
    <a:srgbClr val="5F5F5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34"/>
    <p:restoredTop sz="94254"/>
  </p:normalViewPr>
  <p:slideViewPr>
    <p:cSldViewPr showGuides="1">
      <p:cViewPr varScale="1">
        <p:scale>
          <a:sx n="70" d="100"/>
          <a:sy n="70" d="100"/>
        </p:scale>
        <p:origin x="438" y="102"/>
      </p:cViewPr>
      <p:guideLst>
        <p:guide orient="horz" pos="217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437188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defTabSz="967105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anose="02020603050405020304" charset="0"/>
                <a:cs typeface="+mn-cs"/>
              </a:defRPr>
            </a:lvl1pPr>
          </a:lstStyle>
          <a:p>
            <a:pPr marL="0" marR="0" lvl="0" indent="0" algn="l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The University of Adelaide, School of Computer Science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75300" y="0"/>
            <a:ext cx="1524000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algn="r" defTabSz="967105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anose="02020603050405020304" charset="0"/>
                <a:cs typeface="+mn-cs"/>
              </a:defRPr>
            </a:lvl1pPr>
          </a:lstStyle>
          <a:p>
            <a:pPr marL="0" marR="0" lvl="0" indent="0" algn="r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5F4F664-1650-487E-AD75-73178DC41CC4}" type="datetime3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8 September 2020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437188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defTabSz="967105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anose="02020603050405020304" charset="0"/>
                <a:cs typeface="+mn-cs"/>
              </a:defRPr>
            </a:lvl1pPr>
          </a:lstStyle>
          <a:p>
            <a:pPr marL="0" marR="0" lvl="0" indent="0" algn="l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Chapter 2 — Instructions: Language of the Computer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75300" y="9723438"/>
            <a:ext cx="1524000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algn="r" defTabSz="967105">
              <a:defRPr sz="1300">
                <a:latin typeface="Times New Roman" panose="02020603050405020304" charset="0"/>
              </a:defRPr>
            </a:lvl1pPr>
          </a:lstStyle>
          <a:p>
            <a:pPr marL="0" marR="0" lvl="0" indent="0" algn="r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2502937-4162-4EF3-B0BD-7E4AA460D5DF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Arial" panose="020B0604020202020204" pitchFamily="34" charset="0"/>
              </a:rPr>
              <a:t>‹#›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077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defTabSz="967105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anose="02020603050405020304" charset="0"/>
                <a:cs typeface="+mn-cs"/>
              </a:defRPr>
            </a:lvl1pPr>
          </a:lstStyle>
          <a:p>
            <a:pPr marL="0" marR="0" lvl="0" indent="0" algn="l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The University of Adelaide, School of Computer Science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algn="r" defTabSz="967105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anose="02020603050405020304" charset="0"/>
                <a:cs typeface="+mn-cs"/>
              </a:defRPr>
            </a:lvl1pPr>
          </a:lstStyle>
          <a:p>
            <a:pPr marL="0" marR="0" lvl="0" indent="0" algn="r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511245-2F95-47BF-8A9E-A618464C88CC}" type="datetime3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8 September 2020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4100" name="Rectangle 4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37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Click to edit Master text styles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Second level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Third level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Fourth level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defTabSz="967105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anose="02020603050405020304" charset="0"/>
                <a:cs typeface="+mn-cs"/>
              </a:defRPr>
            </a:lvl1pPr>
          </a:lstStyle>
          <a:p>
            <a:pPr marL="0" marR="0" lvl="0" indent="0" algn="l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Chapter 2 — Instructions: Language of the Computer</a:t>
            </a:r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algn="r" defTabSz="967105">
              <a:defRPr sz="1300">
                <a:latin typeface="Times New Roman" panose="02020603050405020304" charset="0"/>
              </a:defRPr>
            </a:lvl1pPr>
          </a:lstStyle>
          <a:p>
            <a:pPr marL="0" marR="0" lvl="0" indent="0" algn="r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F0C3C9C-4F57-4EAF-9DFC-8E5CF829FAB8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Arial" panose="020B0604020202020204" pitchFamily="34" charset="0"/>
              </a:rPr>
              <a:t>‹#›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067185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 txBox="1">
            <a:spLocks noGrp="1" noChangeArrowheads="1"/>
          </p:cNvSpPr>
          <p:nvPr>
            <p:ph type="hdr" sz="quarter"/>
          </p:nvPr>
        </p:nvSpPr>
        <p:spPr bwMode="auto"/>
        <p:txBody>
          <a:bodyPr wrap="square" lIns="96661" tIns="48331" rIns="96661" bIns="48331" numCol="1" anchor="t" anchorCtr="0" compatLnSpc="1"/>
          <a:lstStyle>
            <a:lvl1pPr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 marL="0" marR="0" lvl="0" indent="0" algn="l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The University of Adelaide, School of Computer Science</a:t>
            </a:r>
          </a:p>
        </p:txBody>
      </p:sp>
      <p:sp>
        <p:nvSpPr>
          <p:cNvPr id="20483" name="Rectangle 3"/>
          <p:cNvSpPr txBox="1">
            <a:spLocks noGrp="1" noChangeArrowheads="1"/>
          </p:cNvSpPr>
          <p:nvPr>
            <p:ph type="dt" sz="half"/>
          </p:nvPr>
        </p:nvSpPr>
        <p:spPr bwMode="auto"/>
        <p:txBody>
          <a:bodyPr wrap="square" lIns="96661" tIns="48331" rIns="96661" bIns="48331" numCol="1" anchor="t" anchorCtr="0" compatLnSpc="1"/>
          <a:lstStyle>
            <a:lvl1pPr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 marL="0" marR="0" lvl="0" indent="0" algn="r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19CAC58-94A5-469B-8DEA-186603CBD80E}" type="datetime3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8 September 2020</a:t>
            </a:fld>
            <a:endParaRPr kumimoji="0" lang="en-US" sz="13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20484" name="Rectangle 6"/>
          <p:cNvSpPr txBox="1">
            <a:spLocks noGrp="1" noChangeArrowheads="1"/>
          </p:cNvSpPr>
          <p:nvPr>
            <p:ph type="ftr" sz="quarter"/>
          </p:nvPr>
        </p:nvSpPr>
        <p:spPr bwMode="auto"/>
        <p:txBody>
          <a:bodyPr wrap="square" lIns="96661" tIns="48331" rIns="96661" bIns="48331" numCol="1" anchor="b" anchorCtr="0" compatLnSpc="1"/>
          <a:lstStyle>
            <a:lvl1pPr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 defTabSz="967105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 marL="0" marR="0" lvl="0" indent="0" algn="l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Chapter 2 — Instructions: Language of the Computer</a:t>
            </a:r>
          </a:p>
        </p:txBody>
      </p:sp>
      <p:sp>
        <p:nvSpPr>
          <p:cNvPr id="6148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6661" tIns="48331" rIns="96661" bIns="48331" anchor="b"/>
          <a:lstStyle/>
          <a:p>
            <a:pPr lvl="0" algn="r" defTabSz="967105" eaLnBrk="1" hangingPunct="1"/>
            <a:fld id="{9A0DB2DC-4C9A-4742-B13C-FB6460FD3503}" type="slidenum">
              <a:rPr lang="en-US" altLang="zh-CN" sz="1300" dirty="0">
                <a:latin typeface="Times New Roman" panose="02020603050405020304" charset="0"/>
              </a:rPr>
              <a:t>1</a:t>
            </a:fld>
            <a:endParaRPr lang="en-US" altLang="zh-CN" sz="1300" dirty="0">
              <a:latin typeface="Times New Roman" panose="02020603050405020304" charset="0"/>
            </a:endParaRPr>
          </a:p>
        </p:txBody>
      </p:sp>
      <p:sp>
        <p:nvSpPr>
          <p:cNvPr id="614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150" name="Rectangle 3"/>
          <p:cNvSpPr>
            <a:spLocks noGrp="1"/>
          </p:cNvSpPr>
          <p:nvPr>
            <p:ph type="body"/>
          </p:nvPr>
        </p:nvSpPr>
        <p:spPr/>
        <p:txBody>
          <a:bodyPr wrap="square" lIns="96661" tIns="48331" rIns="96661" bIns="48331" anchor="t"/>
          <a:lstStyle/>
          <a:p>
            <a:pPr lvl="0" eaLnBrk="1" hangingPunct="1"/>
            <a:endParaRPr lang="en-AU" altLang="x-none" dirty="0"/>
          </a:p>
        </p:txBody>
      </p:sp>
    </p:spTree>
    <p:extLst>
      <p:ext uri="{BB962C8B-B14F-4D97-AF65-F5344CB8AC3E}">
        <p14:creationId xmlns:p14="http://schemas.microsoft.com/office/powerpoint/2010/main" val="32432799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r>
              <a:rPr sz="1200" b="0" i="0" dirty="0">
                <a:latin typeface="Times New Roman" panose="02020603050405020304" charset="0"/>
              </a:rPr>
              <a:t>15.#</a:t>
            </a:r>
          </a:p>
        </p:txBody>
      </p:sp>
      <p:sp>
        <p:nvSpPr>
          <p:cNvPr id="34818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4819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6459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r>
              <a:rPr sz="1200" b="0" i="0" dirty="0">
                <a:latin typeface="Times New Roman" panose="02020603050405020304" charset="0"/>
              </a:rPr>
              <a:t>15.#</a:t>
            </a:r>
          </a:p>
        </p:txBody>
      </p:sp>
      <p:sp>
        <p:nvSpPr>
          <p:cNvPr id="36866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9362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r>
              <a:rPr sz="1200" b="0" i="0" dirty="0">
                <a:latin typeface="Times New Roman" panose="02020603050405020304" charset="0"/>
              </a:rPr>
              <a:t>15.#</a:t>
            </a:r>
          </a:p>
        </p:txBody>
      </p:sp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4782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r>
              <a:rPr sz="1200" b="0" i="0" dirty="0">
                <a:latin typeface="Times New Roman" panose="02020603050405020304" charset="0"/>
              </a:rPr>
              <a:t>15.#</a:t>
            </a:r>
          </a:p>
        </p:txBody>
      </p:sp>
      <p:sp>
        <p:nvSpPr>
          <p:cNvPr id="40962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963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14294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r>
              <a:rPr sz="1200" b="0" i="0" dirty="0">
                <a:latin typeface="Times New Roman" panose="02020603050405020304" charset="0"/>
              </a:rPr>
              <a:t>15.#</a:t>
            </a:r>
          </a:p>
        </p:txBody>
      </p:sp>
      <p:sp>
        <p:nvSpPr>
          <p:cNvPr id="43010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3011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76512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r>
              <a:rPr sz="1200" b="0" i="0" dirty="0">
                <a:latin typeface="Times New Roman" panose="02020603050405020304" charset="0"/>
              </a:rPr>
              <a:t>15.#</a:t>
            </a:r>
          </a:p>
        </p:txBody>
      </p:sp>
      <p:sp>
        <p:nvSpPr>
          <p:cNvPr id="45058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5059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1547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r>
              <a:rPr sz="1200" b="0" i="0" dirty="0">
                <a:latin typeface="Times New Roman" panose="02020603050405020304" charset="0"/>
              </a:rPr>
              <a:t>15.#</a:t>
            </a:r>
          </a:p>
        </p:txBody>
      </p:sp>
      <p:sp>
        <p:nvSpPr>
          <p:cNvPr id="47106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7107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59490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r>
              <a:rPr sz="1200" b="0" i="0" dirty="0">
                <a:latin typeface="Times New Roman" panose="02020603050405020304" charset="0"/>
              </a:rPr>
              <a:t>15.#</a:t>
            </a:r>
          </a:p>
        </p:txBody>
      </p:sp>
      <p:sp>
        <p:nvSpPr>
          <p:cNvPr id="49154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9155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6223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r>
              <a:rPr sz="1200" b="0" i="0" dirty="0">
                <a:latin typeface="Times New Roman" panose="02020603050405020304" charset="0"/>
              </a:rPr>
              <a:t>15.#</a:t>
            </a:r>
          </a:p>
        </p:txBody>
      </p:sp>
      <p:sp>
        <p:nvSpPr>
          <p:cNvPr id="51202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03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6436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r>
              <a:rPr sz="1200" b="0" i="0" dirty="0">
                <a:latin typeface="Times New Roman" panose="02020603050405020304" charset="0"/>
              </a:rPr>
              <a:t>15.#</a:t>
            </a:r>
          </a:p>
        </p:txBody>
      </p:sp>
      <p:sp>
        <p:nvSpPr>
          <p:cNvPr id="53250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3251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3966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r>
              <a:rPr sz="1200" b="0" i="0" dirty="0">
                <a:latin typeface="Times New Roman" panose="02020603050405020304" charset="0"/>
              </a:rPr>
              <a:t>15.#</a:t>
            </a:r>
          </a:p>
        </p:txBody>
      </p:sp>
      <p:sp>
        <p:nvSpPr>
          <p:cNvPr id="22530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2531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99396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en-US" sz="1200" b="0" i="0" dirty="0">
                <a:solidFill>
                  <a:srgbClr val="000000"/>
                </a:solidFill>
                <a:latin typeface="Times New Roman" panose="02020603050405020304" charset="0"/>
              </a:rPr>
              <a:t>25</a:t>
            </a:fld>
            <a:endParaRPr lang="en-US" sz="1200" b="0" i="0" dirty="0">
              <a:solidFill>
                <a:srgbClr val="000000"/>
              </a:solidFill>
              <a:latin typeface="Times New Roman" panose="02020603050405020304" charset="0"/>
            </a:endParaRPr>
          </a:p>
        </p:txBody>
      </p:sp>
      <p:sp>
        <p:nvSpPr>
          <p:cNvPr id="55298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5299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28483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en-US" sz="1200" b="0" i="0" dirty="0">
                <a:solidFill>
                  <a:srgbClr val="000000"/>
                </a:solidFill>
                <a:latin typeface="Times New Roman" panose="02020603050405020304" charset="0"/>
              </a:rPr>
              <a:t>26</a:t>
            </a:fld>
            <a:endParaRPr lang="en-US" sz="1200" b="0" i="0" dirty="0">
              <a:solidFill>
                <a:srgbClr val="000000"/>
              </a:solidFill>
              <a:latin typeface="Times New Roman" panose="02020603050405020304" charset="0"/>
            </a:endParaRPr>
          </a:p>
        </p:txBody>
      </p:sp>
      <p:sp>
        <p:nvSpPr>
          <p:cNvPr id="59394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9395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77166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r>
              <a:rPr sz="1200" b="0" i="0" dirty="0">
                <a:latin typeface="Times New Roman" panose="02020603050405020304" charset="0"/>
              </a:rPr>
              <a:t>15.#</a:t>
            </a:r>
          </a:p>
        </p:txBody>
      </p:sp>
      <p:sp>
        <p:nvSpPr>
          <p:cNvPr id="57346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7347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56841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r>
              <a:rPr sz="1200" b="0" i="0" dirty="0">
                <a:latin typeface="Times New Roman" panose="02020603050405020304" charset="0"/>
              </a:rPr>
              <a:t>15.#</a:t>
            </a:r>
          </a:p>
        </p:txBody>
      </p:sp>
      <p:sp>
        <p:nvSpPr>
          <p:cNvPr id="61442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1443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20694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r>
              <a:rPr sz="1200" b="0" i="0" dirty="0">
                <a:latin typeface="Times New Roman" panose="02020603050405020304" charset="0"/>
              </a:rPr>
              <a:t>15.#</a:t>
            </a:r>
          </a:p>
        </p:txBody>
      </p:sp>
      <p:sp>
        <p:nvSpPr>
          <p:cNvPr id="65538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5539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37262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r>
              <a:rPr sz="1200" b="0" i="0" dirty="0">
                <a:latin typeface="Times New Roman" panose="02020603050405020304" charset="0"/>
              </a:rPr>
              <a:t>15.#</a:t>
            </a:r>
          </a:p>
        </p:txBody>
      </p:sp>
      <p:sp>
        <p:nvSpPr>
          <p:cNvPr id="67586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7587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27441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r>
              <a:rPr sz="1200" b="0" i="0" dirty="0">
                <a:latin typeface="Times New Roman" panose="02020603050405020304" charset="0"/>
              </a:rPr>
              <a:t>15.#</a:t>
            </a:r>
          </a:p>
        </p:txBody>
      </p:sp>
      <p:sp>
        <p:nvSpPr>
          <p:cNvPr id="69634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9635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30329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en-US" sz="1200" b="0" i="0" dirty="0">
                <a:solidFill>
                  <a:srgbClr val="000000"/>
                </a:solidFill>
                <a:latin typeface="Times New Roman" panose="02020603050405020304" charset="0"/>
              </a:rPr>
              <a:t>32</a:t>
            </a:fld>
            <a:endParaRPr lang="en-US" sz="1200" b="0" i="0" dirty="0">
              <a:solidFill>
                <a:srgbClr val="000000"/>
              </a:solidFill>
              <a:latin typeface="Times New Roman" panose="02020603050405020304" charset="0"/>
            </a:endParaRPr>
          </a:p>
        </p:txBody>
      </p:sp>
      <p:sp>
        <p:nvSpPr>
          <p:cNvPr id="71682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683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55519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r>
              <a:rPr sz="1200" b="0" i="0" dirty="0">
                <a:latin typeface="Times New Roman" panose="02020603050405020304" charset="0"/>
              </a:rPr>
              <a:t>15.#</a:t>
            </a:r>
          </a:p>
        </p:txBody>
      </p:sp>
      <p:sp>
        <p:nvSpPr>
          <p:cNvPr id="73730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3731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65893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r>
              <a:rPr sz="1200" b="0" i="0" dirty="0">
                <a:latin typeface="Times New Roman" panose="02020603050405020304" charset="0"/>
              </a:rPr>
              <a:t>15.#</a:t>
            </a:r>
          </a:p>
        </p:txBody>
      </p:sp>
      <p:sp>
        <p:nvSpPr>
          <p:cNvPr id="75778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5779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8002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r>
              <a:rPr sz="1200" b="0" i="0" dirty="0">
                <a:latin typeface="Times New Roman" panose="02020603050405020304" charset="0"/>
              </a:rPr>
              <a:t>15.#</a:t>
            </a:r>
          </a:p>
        </p:txBody>
      </p:sp>
      <p:sp>
        <p:nvSpPr>
          <p:cNvPr id="22530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2531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37064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r>
              <a:rPr sz="1200" b="0" i="0" dirty="0">
                <a:latin typeface="Times New Roman" panose="02020603050405020304" charset="0"/>
              </a:rPr>
              <a:t>15.#</a:t>
            </a:r>
          </a:p>
        </p:txBody>
      </p:sp>
      <p:sp>
        <p:nvSpPr>
          <p:cNvPr id="77826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7827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27431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r>
              <a:rPr sz="1200" b="0" i="0" dirty="0">
                <a:latin typeface="Times New Roman" panose="02020603050405020304" charset="0"/>
              </a:rPr>
              <a:t>15.#</a:t>
            </a:r>
          </a:p>
        </p:txBody>
      </p:sp>
      <p:sp>
        <p:nvSpPr>
          <p:cNvPr id="79874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9875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6476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r>
              <a:rPr sz="1200" b="0" i="0" dirty="0">
                <a:latin typeface="Times New Roman" panose="02020603050405020304" charset="0"/>
              </a:rPr>
              <a:t>15.#</a:t>
            </a:r>
          </a:p>
        </p:txBody>
      </p:sp>
      <p:sp>
        <p:nvSpPr>
          <p:cNvPr id="22530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2531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1987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r>
              <a:rPr sz="1200" b="0" i="0" dirty="0">
                <a:latin typeface="Times New Roman" panose="02020603050405020304" charset="0"/>
              </a:rPr>
              <a:t>15.#</a:t>
            </a:r>
          </a:p>
        </p:txBody>
      </p:sp>
      <p:sp>
        <p:nvSpPr>
          <p:cNvPr id="22530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2531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9176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r>
              <a:rPr sz="1200" b="0" i="0" dirty="0">
                <a:latin typeface="Times New Roman" panose="02020603050405020304" charset="0"/>
              </a:rPr>
              <a:t>15.#</a:t>
            </a:r>
          </a:p>
        </p:txBody>
      </p:sp>
      <p:sp>
        <p:nvSpPr>
          <p:cNvPr id="26626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6627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2034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r>
              <a:rPr sz="1200" b="0" i="0" dirty="0">
                <a:latin typeface="Times New Roman" panose="02020603050405020304" charset="0"/>
              </a:rPr>
              <a:t>15.#</a:t>
            </a:r>
          </a:p>
        </p:txBody>
      </p:sp>
      <p:sp>
        <p:nvSpPr>
          <p:cNvPr id="28674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8675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6708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r>
              <a:rPr sz="1200" b="0" i="0" dirty="0">
                <a:latin typeface="Times New Roman" panose="02020603050405020304" charset="0"/>
              </a:rPr>
              <a:t>15.#</a:t>
            </a:r>
          </a:p>
        </p:txBody>
      </p:sp>
      <p:sp>
        <p:nvSpPr>
          <p:cNvPr id="30722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0723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0356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/>
            <a:r>
              <a:rPr sz="1200" b="0" i="0" dirty="0">
                <a:latin typeface="Times New Roman" panose="02020603050405020304" charset="0"/>
              </a:rPr>
              <a:t>15.#</a:t>
            </a:r>
          </a:p>
        </p:txBody>
      </p:sp>
      <p:sp>
        <p:nvSpPr>
          <p:cNvPr id="32770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2771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814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en-US" strike="noStrike" noProof="1" smtClean="0"/>
              <a:t>Click to edit Master subtitle style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0" y="765175"/>
            <a:ext cx="9144000" cy="174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2197100" y="765175"/>
            <a:ext cx="46038" cy="5732463"/>
          </a:xfrm>
          <a:prstGeom prst="rect">
            <a:avLst/>
          </a:prstGeom>
          <a:gradFill rotWithShape="1">
            <a:gsLst>
              <a:gs pos="0">
                <a:srgbClr val="808080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Rectangle 20"/>
          <p:cNvSpPr>
            <a:spLocks noChangeArrowheads="1"/>
          </p:cNvSpPr>
          <p:nvPr/>
        </p:nvSpPr>
        <p:spPr bwMode="auto">
          <a:xfrm>
            <a:off x="2559050" y="1195388"/>
            <a:ext cx="46038" cy="3816350"/>
          </a:xfrm>
          <a:prstGeom prst="rect">
            <a:avLst/>
          </a:prstGeom>
          <a:gradFill rotWithShape="1">
            <a:gsLst>
              <a:gs pos="0">
                <a:srgbClr val="767D79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Rectangle 21"/>
          <p:cNvSpPr>
            <a:spLocks noChangeArrowheads="1"/>
          </p:cNvSpPr>
          <p:nvPr/>
        </p:nvSpPr>
        <p:spPr bwMode="auto">
          <a:xfrm>
            <a:off x="2341563" y="1916113"/>
            <a:ext cx="6623050" cy="46038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0" y="6308725"/>
            <a:ext cx="9144000" cy="5492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14" name="Rectangle 39"/>
          <p:cNvSpPr>
            <a:spLocks noChangeArrowheads="1"/>
          </p:cNvSpPr>
          <p:nvPr/>
        </p:nvSpPr>
        <p:spPr bwMode="auto">
          <a:xfrm>
            <a:off x="0" y="6308725"/>
            <a:ext cx="9144000" cy="174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Text Box 42"/>
          <p:cNvSpPr txBox="1">
            <a:spLocks noChangeArrowheads="1"/>
          </p:cNvSpPr>
          <p:nvPr/>
        </p:nvSpPr>
        <p:spPr bwMode="auto">
          <a:xfrm>
            <a:off x="8388350" y="6497638"/>
            <a:ext cx="576263" cy="2746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C6593B8-455B-4147-8342-0DD5E2CC034A}" type="slidenum">
              <a:rPr kumimoji="0" lang="en-AU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‹#›</a:t>
            </a:fld>
            <a:endParaRPr kumimoji="0" lang="en-GB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-76200" y="6400800"/>
            <a:ext cx="1905000" cy="457200"/>
          </a:xfrm>
        </p:spPr>
        <p:txBody>
          <a:bodyPr/>
          <a:lstStyle/>
          <a:p>
            <a:pPr lvl="0"/>
            <a:r>
              <a:t>11.</a:t>
            </a:r>
            <a:fld id="{9A0DB2DC-4C9A-4742-B13C-FB6460FD3503}" type="slidenum">
              <a:rPr lang="en-US" sz="2000" b="1">
                <a:solidFill>
                  <a:schemeClr val="bg2"/>
                </a:solidFill>
                <a:latin typeface="Arial" panose="020B0604020202020204" pitchFamily="34" charset="0"/>
              </a:rPr>
              <a:t>‹#›</a:t>
            </a:fld>
            <a:endParaRPr lang="en-US" sz="2000" b="1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35" b="1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39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39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64737" y="6243369"/>
            <a:ext cx="575572" cy="253360"/>
          </a:xfrm>
          <a:prstGeom prst="rect">
            <a:avLst/>
          </a:prstGeom>
        </p:spPr>
        <p:txBody>
          <a:bodyPr lIns="0" tIns="0" rIns="0" bIns="0"/>
          <a:lstStyle>
            <a:lvl1pPr>
              <a:defRPr sz="1710" b="1" i="0">
                <a:solidFill>
                  <a:srgbClr val="1B1B1B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0795">
              <a:lnSpc>
                <a:spcPts val="1815"/>
              </a:lnSpc>
            </a:pPr>
            <a:r>
              <a:rPr lang="en-IN" spc="-4" smtClean="0"/>
              <a:t>13.</a:t>
            </a:r>
            <a:fld id="{81D60167-4931-47E6-BA6A-407CBD079E47}" type="slidenum">
              <a:rPr lang="en-IN" spc="-4" smtClean="0"/>
              <a:t>‹#›</a:t>
            </a:fld>
            <a:endParaRPr spc="-4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>
            <a:lvl1pPr>
              <a:defRPr sz="2800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  <a:p>
            <a:pPr lvl="1" fontAlgn="base"/>
            <a:r>
              <a:rPr lang="en-US" strike="noStrike" noProof="1" smtClean="0"/>
              <a:t>Second level</a:t>
            </a:r>
          </a:p>
          <a:p>
            <a:pPr lvl="2" fontAlgn="base"/>
            <a:r>
              <a:rPr lang="en-US" strike="noStrike" noProof="1" smtClean="0"/>
              <a:t>Third level</a:t>
            </a:r>
          </a:p>
          <a:p>
            <a:pPr lvl="3" fontAlgn="base"/>
            <a:r>
              <a:rPr lang="en-US" strike="noStrike" noProof="1" smtClean="0"/>
              <a:t>Fourth level</a:t>
            </a:r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2767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 indent="-285750"/>
            <a:r>
              <a:rPr lang="en-US" dirty="0"/>
              <a:t>Second level</a:t>
            </a:r>
          </a:p>
          <a:p>
            <a:pPr lvl="2" indent="-228600"/>
            <a:r>
              <a:rPr lang="en-US" dirty="0"/>
              <a:t>Third level</a:t>
            </a:r>
          </a:p>
          <a:p>
            <a:pPr lvl="3" indent="-228600"/>
            <a:r>
              <a:rPr lang="en-US" dirty="0"/>
              <a:t>Fourth level</a:t>
            </a:r>
          </a:p>
          <a:p>
            <a:pPr lvl="4" indent="-228600"/>
            <a:r>
              <a:rPr lang="en-US" dirty="0"/>
              <a:t>Fifth level</a:t>
            </a:r>
          </a:p>
        </p:txBody>
      </p:sp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0" y="6229350"/>
          <a:ext cx="91440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4" r:id="rId19" imgW="9538335" imgH="663575" progId="">
                  <p:embed/>
                </p:oleObj>
              </mc:Choice>
              <mc:Fallback>
                <p:oleObj r:id="rId19" imgW="9538335" imgH="663575" progId="">
                  <p:embed/>
                  <p:pic>
                    <p:nvPicPr>
                      <p:cNvPr id="0" name="Picture 3075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0" y="6229350"/>
                        <a:ext cx="9144000" cy="628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6059488"/>
            <a:ext cx="4932363" cy="46513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S.V.JANSI RANI/Assoc Prof /CSE/SSNCE</a:t>
            </a:r>
          </a:p>
        </p:txBody>
      </p:sp>
      <p:sp>
        <p:nvSpPr>
          <p:cNvPr id="7" name="Text Box 42"/>
          <p:cNvSpPr txBox="1">
            <a:spLocks noChangeArrowheads="1"/>
          </p:cNvSpPr>
          <p:nvPr/>
        </p:nvSpPr>
        <p:spPr bwMode="auto">
          <a:xfrm>
            <a:off x="6804025" y="6035675"/>
            <a:ext cx="1439863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AD55843-A326-468F-ADB2-F18F489A1FD3}" type="slidenum">
              <a:rPr kumimoji="0" lang="en-AU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‹#›</a:t>
            </a:fld>
            <a:r>
              <a:rPr kumimoji="0" lang="en-AU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</a:t>
            </a:r>
            <a:r>
              <a:rPr kumimoji="0" lang="en-IN" altLang="en-AU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39</a:t>
            </a:r>
            <a:endParaRPr kumimoji="0" lang="en-AU" sz="1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GB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emf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1"/>
          <p:cNvSpPr/>
          <p:nvPr/>
        </p:nvSpPr>
        <p:spPr>
          <a:xfrm>
            <a:off x="2843213" y="886460"/>
            <a:ext cx="5473700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</a:pPr>
            <a:r>
              <a:rPr lang="en-US" altLang="en-GB" dirty="0">
                <a:solidFill>
                  <a:srgbClr val="000099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IEEE </a:t>
            </a:r>
            <a:r>
              <a:rPr lang="en-US" altLang="en-GB" dirty="0" smtClean="0">
                <a:solidFill>
                  <a:srgbClr val="000099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802.11- </a:t>
            </a:r>
            <a:r>
              <a:rPr lang="en-US" altLang="en-GB" dirty="0" smtClean="0">
                <a:solidFill>
                  <a:srgbClr val="000099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Wireless LAN </a:t>
            </a:r>
            <a:endParaRPr lang="en-US" altLang="en-GB" sz="2400" dirty="0">
              <a:solidFill>
                <a:srgbClr val="000099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122" name="Rectangle 12"/>
          <p:cNvSpPr/>
          <p:nvPr/>
        </p:nvSpPr>
        <p:spPr>
          <a:xfrm>
            <a:off x="2843213" y="2060575"/>
            <a:ext cx="5832475" cy="10334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</a:pPr>
            <a:r>
              <a:rPr lang="en-AU" altLang="x-none" sz="1800" dirty="0">
                <a:solidFill>
                  <a:srgbClr val="0066FF"/>
                </a:solidFill>
                <a:latin typeface="Arial" panose="020B0604020202020204" pitchFamily="34" charset="0"/>
              </a:rPr>
              <a:t>S.V.Jansi Rani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</a:pPr>
            <a:r>
              <a:rPr lang="en-AU" altLang="x-none" sz="1800" dirty="0">
                <a:solidFill>
                  <a:srgbClr val="0066FF"/>
                </a:solidFill>
                <a:latin typeface="Arial" panose="020B0604020202020204" pitchFamily="34" charset="0"/>
              </a:rPr>
              <a:t>Associate Professor  / CSE</a:t>
            </a:r>
            <a:endParaRPr lang="en-GB" altLang="x-none" sz="1800" dirty="0">
              <a:solidFill>
                <a:srgbClr val="000099"/>
              </a:solidFill>
              <a:latin typeface="Arial" panose="020B0604020202020204" pitchFamily="34" charset="0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</a:pPr>
            <a:endParaRPr lang="en-GB" altLang="x-none" sz="1800" dirty="0">
              <a:solidFill>
                <a:srgbClr val="0066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123" name="Text Box 13"/>
          <p:cNvSpPr txBox="1"/>
          <p:nvPr/>
        </p:nvSpPr>
        <p:spPr>
          <a:xfrm>
            <a:off x="2268538" y="0"/>
            <a:ext cx="4359275" cy="7080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spcBef>
                <a:spcPct val="20000"/>
              </a:spcBef>
              <a:buClr>
                <a:schemeClr val="tx1"/>
              </a:buClr>
              <a:buSzPct val="60000"/>
            </a:pPr>
            <a:r>
              <a:rPr lang="en-US" sz="4000" dirty="0">
                <a:solidFill>
                  <a:schemeClr val="bg1"/>
                </a:solidFill>
                <a:latin typeface="Times New Roman" panose="02020603050405020304" charset="0"/>
              </a:rPr>
              <a:t>Computer Networks</a:t>
            </a:r>
            <a:endParaRPr lang="en-GB" altLang="x-none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124" name="Rectangle 40"/>
          <p:cNvSpPr txBox="1"/>
          <p:nvPr/>
        </p:nvSpPr>
        <p:spPr>
          <a:xfrm>
            <a:off x="1044575" y="6454775"/>
            <a:ext cx="7272338" cy="35877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algn="ctr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</a:pPr>
            <a:endParaRPr lang="en-AU" altLang="en-US" sz="12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pic>
        <p:nvPicPr>
          <p:cNvPr id="15364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01208"/>
            <a:ext cx="1172395" cy="151234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/>
          <p:nvPr/>
        </p:nvSpPr>
        <p:spPr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txBody>
          <a:bodyPr wrap="none" anchor="ctr"/>
          <a:lstStyle/>
          <a:p>
            <a:pPr algn="ctr"/>
            <a:endParaRPr sz="2400" b="0" i="0">
              <a:latin typeface="Tahoma" panose="020B0604030504040204" pitchFamily="34" charset="0"/>
            </a:endParaRPr>
          </a:p>
        </p:txBody>
      </p:sp>
      <p:sp>
        <p:nvSpPr>
          <p:cNvPr id="29699" name="Rectangle 3"/>
          <p:cNvSpPr/>
          <p:nvPr/>
        </p:nvSpPr>
        <p:spPr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/>
          <a:lstStyle/>
          <a:p>
            <a:pPr algn="ctr"/>
            <a:endParaRPr sz="2400" b="0" i="0">
              <a:latin typeface="Tahoma" panose="020B0604030504040204" pitchFamily="34" charset="0"/>
            </a:endParaRPr>
          </a:p>
        </p:txBody>
      </p:sp>
      <p:sp>
        <p:nvSpPr>
          <p:cNvPr id="29700" name="Rectangle 4"/>
          <p:cNvSpPr/>
          <p:nvPr/>
        </p:nvSpPr>
        <p:spPr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wrap="none" anchor="ctr"/>
          <a:lstStyle/>
          <a:p>
            <a:pPr algn="ctr"/>
            <a:endParaRPr sz="2400" b="0" i="0">
              <a:latin typeface="Tahoma" panose="020B0604030504040204" pitchFamily="34" charset="0"/>
            </a:endParaRPr>
          </a:p>
        </p:txBody>
      </p:sp>
      <p:sp>
        <p:nvSpPr>
          <p:cNvPr id="29701" name="Rectangle 5"/>
          <p:cNvSpPr/>
          <p:nvPr/>
        </p:nvSpPr>
        <p:spPr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/>
          <a:lstStyle/>
          <a:p>
            <a:pPr algn="ctr"/>
            <a:endParaRPr sz="2400" b="0" i="0">
              <a:latin typeface="Tahoma" panose="020B0604030504040204" pitchFamily="34" charset="0"/>
            </a:endParaRPr>
          </a:p>
        </p:txBody>
      </p:sp>
      <p:sp>
        <p:nvSpPr>
          <p:cNvPr id="29702" name="Rectangle 6"/>
          <p:cNvSpPr/>
          <p:nvPr/>
        </p:nvSpPr>
        <p:spPr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/>
          <a:p>
            <a:pPr algn="ctr"/>
            <a:endParaRPr sz="2400" b="0" i="0">
              <a:latin typeface="Tahoma" panose="020B0604030504040204" pitchFamily="34" charset="0"/>
            </a:endParaRPr>
          </a:p>
        </p:txBody>
      </p:sp>
      <p:sp>
        <p:nvSpPr>
          <p:cNvPr id="29703" name="Rectangle 7"/>
          <p:cNvSpPr/>
          <p:nvPr/>
        </p:nvSpPr>
        <p:spPr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txBody>
          <a:bodyPr wrap="none" anchor="ctr"/>
          <a:lstStyle/>
          <a:p>
            <a:pPr algn="ctr"/>
            <a:endParaRPr sz="2400" b="0" i="0">
              <a:latin typeface="Tahoma" panose="020B0604030504040204" pitchFamily="34" charset="0"/>
            </a:endParaRPr>
          </a:p>
        </p:txBody>
      </p:sp>
      <p:sp>
        <p:nvSpPr>
          <p:cNvPr id="29704" name="Rectangle 8"/>
          <p:cNvSpPr/>
          <p:nvPr/>
        </p:nvSpPr>
        <p:spPr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/>
          <a:lstStyle/>
          <a:p>
            <a:pPr algn="ctr"/>
            <a:endParaRPr sz="2400" b="0" i="0">
              <a:latin typeface="Tahoma" panose="020B0604030504040204" pitchFamily="34" charset="0"/>
            </a:endParaRPr>
          </a:p>
        </p:txBody>
      </p:sp>
      <p:sp>
        <p:nvSpPr>
          <p:cNvPr id="8202" name="Text Box 9"/>
          <p:cNvSpPr txBox="1">
            <a:spLocks noChangeArrowheads="1"/>
          </p:cNvSpPr>
          <p:nvPr/>
        </p:nvSpPr>
        <p:spPr bwMode="auto">
          <a:xfrm>
            <a:off x="1106488" y="0"/>
            <a:ext cx="3014980" cy="64516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eaLnBrk="0" hangingPunct="0"/>
            <a:r>
              <a:rPr sz="3600">
                <a:solidFill>
                  <a:schemeClr val="hlink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charset="0"/>
              </a:rPr>
              <a:t> Characteristics</a:t>
            </a:r>
          </a:p>
        </p:txBody>
      </p:sp>
      <p:sp>
        <p:nvSpPr>
          <p:cNvPr id="29706" name="Rectangle 10"/>
          <p:cNvSpPr/>
          <p:nvPr/>
        </p:nvSpPr>
        <p:spPr>
          <a:xfrm>
            <a:off x="381000" y="1293813"/>
            <a:ext cx="7924800" cy="397031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/>
          <a:p>
            <a:pPr marL="457200" indent="-457200" algn="just" eaLnBrk="0" hangingPunct="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charset="0"/>
              </a:rPr>
              <a:t>Attenuation - signal disperses in all </a:t>
            </a:r>
            <a:r>
              <a:rPr lang="en-US" sz="2800" dirty="0" smtClean="0">
                <a:latin typeface="Times New Roman" panose="02020603050405020304" charset="0"/>
              </a:rPr>
              <a:t>directions, </a:t>
            </a:r>
            <a:r>
              <a:rPr lang="en-US" sz="2800" dirty="0">
                <a:latin typeface="Times New Roman" panose="02020603050405020304" charset="0"/>
              </a:rPr>
              <a:t>signal strength </a:t>
            </a:r>
            <a:r>
              <a:rPr lang="en-US" sz="2800" dirty="0" smtClean="0">
                <a:latin typeface="Times New Roman" panose="02020603050405020304" charset="0"/>
              </a:rPr>
              <a:t>decreases</a:t>
            </a:r>
          </a:p>
          <a:p>
            <a:pPr marL="457200" indent="-457200" algn="just" eaLnBrk="0" hangingPunct="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charset="0"/>
            </a:endParaRPr>
          </a:p>
          <a:p>
            <a:pPr marL="457200" indent="-457200" algn="just" eaLnBrk="0" hangingPunct="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charset="0"/>
              </a:rPr>
              <a:t>Interference - receive signal from </a:t>
            </a:r>
            <a:r>
              <a:rPr lang="en-US" sz="2800" dirty="0" smtClean="0">
                <a:latin typeface="Times New Roman" panose="02020603050405020304" charset="0"/>
              </a:rPr>
              <a:t>others</a:t>
            </a:r>
          </a:p>
          <a:p>
            <a:pPr marL="457200" indent="-457200" algn="just" eaLnBrk="0" hangingPunct="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charset="0"/>
            </a:endParaRPr>
          </a:p>
          <a:p>
            <a:pPr marL="457200" indent="-457200" algn="just" eaLnBrk="0" hangingPunct="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charset="0"/>
              </a:rPr>
              <a:t>Multipath Propagation - more than one signal from same sender at different </a:t>
            </a:r>
            <a:r>
              <a:rPr lang="en-US" sz="2800" dirty="0" smtClean="0">
                <a:latin typeface="Times New Roman" panose="02020603050405020304" charset="0"/>
              </a:rPr>
              <a:t>phases</a:t>
            </a:r>
          </a:p>
          <a:p>
            <a:pPr marL="457200" indent="-457200" algn="just" eaLnBrk="0" hangingPunct="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charset="0"/>
            </a:endParaRPr>
          </a:p>
          <a:p>
            <a:pPr marL="457200" indent="-457200" algn="just" eaLnBrk="0" hangingPunct="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charset="0"/>
              </a:rPr>
              <a:t>Error -SNR - high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/>
          <p:nvPr/>
        </p:nvSpPr>
        <p:spPr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txBody>
          <a:bodyPr wrap="none" anchor="ctr"/>
          <a:lstStyle/>
          <a:p>
            <a:pPr algn="ctr"/>
            <a:endParaRPr sz="2400" b="0" i="0">
              <a:latin typeface="Tahoma" panose="020B0604030504040204" pitchFamily="34" charset="0"/>
            </a:endParaRPr>
          </a:p>
        </p:txBody>
      </p:sp>
      <p:sp>
        <p:nvSpPr>
          <p:cNvPr id="31747" name="Rectangle 3"/>
          <p:cNvSpPr/>
          <p:nvPr/>
        </p:nvSpPr>
        <p:spPr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/>
          <a:lstStyle/>
          <a:p>
            <a:pPr algn="ctr"/>
            <a:endParaRPr sz="2400" b="0" i="0">
              <a:latin typeface="Tahoma" panose="020B0604030504040204" pitchFamily="34" charset="0"/>
            </a:endParaRPr>
          </a:p>
        </p:txBody>
      </p:sp>
      <p:sp>
        <p:nvSpPr>
          <p:cNvPr id="31748" name="Rectangle 4"/>
          <p:cNvSpPr/>
          <p:nvPr/>
        </p:nvSpPr>
        <p:spPr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wrap="none" anchor="ctr"/>
          <a:lstStyle/>
          <a:p>
            <a:pPr algn="ctr"/>
            <a:endParaRPr sz="2400" b="0" i="0">
              <a:latin typeface="Tahoma" panose="020B0604030504040204" pitchFamily="34" charset="0"/>
            </a:endParaRPr>
          </a:p>
        </p:txBody>
      </p:sp>
      <p:sp>
        <p:nvSpPr>
          <p:cNvPr id="31749" name="Rectangle 5"/>
          <p:cNvSpPr/>
          <p:nvPr/>
        </p:nvSpPr>
        <p:spPr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/>
          <a:lstStyle/>
          <a:p>
            <a:pPr algn="ctr"/>
            <a:endParaRPr sz="2400" b="0" i="0">
              <a:latin typeface="Tahoma" panose="020B0604030504040204" pitchFamily="34" charset="0"/>
            </a:endParaRPr>
          </a:p>
        </p:txBody>
      </p:sp>
      <p:sp>
        <p:nvSpPr>
          <p:cNvPr id="31750" name="Rectangle 6"/>
          <p:cNvSpPr/>
          <p:nvPr/>
        </p:nvSpPr>
        <p:spPr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/>
          <a:p>
            <a:pPr algn="ctr"/>
            <a:endParaRPr sz="2400" b="0" i="0">
              <a:latin typeface="Tahoma" panose="020B0604030504040204" pitchFamily="34" charset="0"/>
            </a:endParaRPr>
          </a:p>
        </p:txBody>
      </p:sp>
      <p:sp>
        <p:nvSpPr>
          <p:cNvPr id="31751" name="Rectangle 7"/>
          <p:cNvSpPr/>
          <p:nvPr/>
        </p:nvSpPr>
        <p:spPr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txBody>
          <a:bodyPr wrap="none" anchor="ctr"/>
          <a:lstStyle/>
          <a:p>
            <a:pPr algn="ctr"/>
            <a:endParaRPr sz="2400" b="0" i="0">
              <a:latin typeface="Tahoma" panose="020B0604030504040204" pitchFamily="34" charset="0"/>
            </a:endParaRPr>
          </a:p>
        </p:txBody>
      </p:sp>
      <p:sp>
        <p:nvSpPr>
          <p:cNvPr id="31752" name="Rectangle 8"/>
          <p:cNvSpPr/>
          <p:nvPr/>
        </p:nvSpPr>
        <p:spPr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/>
          <a:lstStyle/>
          <a:p>
            <a:pPr algn="ctr"/>
            <a:endParaRPr sz="2400" b="0" i="0">
              <a:latin typeface="Tahoma" panose="020B0604030504040204" pitchFamily="34" charset="0"/>
            </a:endParaRPr>
          </a:p>
        </p:txBody>
      </p:sp>
      <p:sp>
        <p:nvSpPr>
          <p:cNvPr id="8202" name="Text Box 9"/>
          <p:cNvSpPr txBox="1">
            <a:spLocks noChangeArrowheads="1"/>
          </p:cNvSpPr>
          <p:nvPr/>
        </p:nvSpPr>
        <p:spPr bwMode="auto">
          <a:xfrm>
            <a:off x="1106488" y="0"/>
            <a:ext cx="3192780" cy="64516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eaLnBrk="0" hangingPunct="0"/>
            <a:r>
              <a:rPr sz="3600">
                <a:solidFill>
                  <a:schemeClr val="hlink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charset="0"/>
              </a:rPr>
              <a:t>  Access Control</a:t>
            </a:r>
          </a:p>
        </p:txBody>
      </p:sp>
      <p:sp>
        <p:nvSpPr>
          <p:cNvPr id="6155" name="Rectangle 10"/>
          <p:cNvSpPr>
            <a:spLocks noChangeArrowheads="1"/>
          </p:cNvSpPr>
          <p:nvPr/>
        </p:nvSpPr>
        <p:spPr bwMode="auto">
          <a:xfrm>
            <a:off x="381000" y="1293813"/>
            <a:ext cx="7924800" cy="439991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 </a:t>
            </a:r>
            <a:r>
              <a:rPr lang="en-US" sz="2800" dirty="0">
                <a:latin typeface="Times New Roman" panose="02020603050405020304" charset="0"/>
              </a:rPr>
              <a:t>The </a:t>
            </a:r>
            <a:r>
              <a:rPr lang="en-US" sz="2800" dirty="0">
                <a:latin typeface="Times New Roman" panose="02020603050405020304" charset="0"/>
              </a:rPr>
              <a:t>CSMA/CD algorithm does not </a:t>
            </a:r>
            <a:r>
              <a:rPr lang="en-US" sz="2800" dirty="0">
                <a:latin typeface="Times New Roman" panose="02020603050405020304" charset="0"/>
              </a:rPr>
              <a:t>work in </a:t>
            </a:r>
            <a:r>
              <a:rPr lang="en-US" sz="2800" dirty="0">
                <a:latin typeface="Times New Roman" panose="02020603050405020304" charset="0"/>
              </a:rPr>
              <a:t>wireless LANs for three reasons</a:t>
            </a:r>
            <a:r>
              <a:rPr lang="en-US" sz="2800" dirty="0">
                <a:latin typeface="Times New Roman" panose="02020603050405020304" charset="0"/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sz="2800" dirty="0">
              <a:latin typeface="Times New Roman" panose="02020603050405020304" charset="0"/>
            </a:endParaRPr>
          </a:p>
          <a:p>
            <a:pPr marL="514350" marR="0" lvl="0" indent="-5143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lang="en-US" sz="2800" dirty="0">
                <a:latin typeface="Times New Roman" panose="02020603050405020304" charset="0"/>
              </a:rPr>
              <a:t>Wireless </a:t>
            </a:r>
            <a:r>
              <a:rPr lang="en-US" sz="2800" dirty="0">
                <a:latin typeface="Times New Roman" panose="02020603050405020304" charset="0"/>
              </a:rPr>
              <a:t>hosts do not have enough power to </a:t>
            </a:r>
            <a:r>
              <a:rPr lang="en-US" sz="2800" dirty="0">
                <a:latin typeface="Times New Roman" panose="02020603050405020304" charset="0"/>
              </a:rPr>
              <a:t>send and receive at the same time. </a:t>
            </a:r>
          </a:p>
          <a:p>
            <a:pPr marL="514350" marR="0" lvl="0" indent="-5143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lang="en-US" sz="2800" dirty="0">
                <a:latin typeface="Times New Roman" panose="02020603050405020304" charset="0"/>
              </a:rPr>
              <a:t>The  </a:t>
            </a:r>
            <a:r>
              <a:rPr lang="en-US" sz="2800" dirty="0">
                <a:latin typeface="Times New Roman" panose="02020603050405020304" charset="0"/>
              </a:rPr>
              <a:t>hidden station </a:t>
            </a:r>
            <a:r>
              <a:rPr lang="en-US" sz="2800" dirty="0">
                <a:latin typeface="Times New Roman" panose="02020603050405020304" charset="0"/>
              </a:rPr>
              <a:t>problem</a:t>
            </a:r>
            <a:r>
              <a:rPr lang="en-US" sz="2800" dirty="0">
                <a:latin typeface="Times New Roman" panose="02020603050405020304" charset="0"/>
              </a:rPr>
              <a:t> </a:t>
            </a:r>
            <a:r>
              <a:rPr lang="en-US" sz="2800" dirty="0">
                <a:latin typeface="Times New Roman" panose="02020603050405020304" charset="0"/>
              </a:rPr>
              <a:t>prevents collision detection</a:t>
            </a:r>
          </a:p>
          <a:p>
            <a:pPr marL="514350" marR="0" lvl="0" indent="-5143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lang="en-US" sz="2800" dirty="0">
                <a:latin typeface="Times New Roman" panose="02020603050405020304" charset="0"/>
              </a:rPr>
              <a:t>The </a:t>
            </a:r>
            <a:r>
              <a:rPr lang="en-US" sz="2800" dirty="0">
                <a:latin typeface="Times New Roman" panose="02020603050405020304" charset="0"/>
              </a:rPr>
              <a:t>distance between stations can be great.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defRPr/>
            </a:pPr>
            <a:endParaRPr lang="en-US" sz="2800" dirty="0">
              <a:latin typeface="Times New Roman" panose="02020603050405020304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defRPr/>
            </a:pPr>
            <a:r>
              <a:rPr lang="en-US" sz="2800" dirty="0">
                <a:latin typeface="Times New Roman" panose="02020603050405020304" charset="0"/>
              </a:rPr>
              <a:t>Wireless LAN  uses CSMA/CA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4"/>
          <p:cNvSpPr/>
          <p:nvPr/>
        </p:nvSpPr>
        <p:spPr>
          <a:xfrm>
            <a:off x="152400" y="133985"/>
            <a:ext cx="8153400" cy="39878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>
            <a:spAutoFit/>
          </a:bodyPr>
          <a:lstStyle/>
          <a:p>
            <a:pPr eaLnBrk="0" hangingPunct="0"/>
            <a:r>
              <a:rPr sz="2000">
                <a:solidFill>
                  <a:srgbClr val="FF0000"/>
                </a:solidFill>
                <a:latin typeface="Times-BoldItalic"/>
              </a:rPr>
              <a:t>  </a:t>
            </a:r>
            <a:r>
              <a:rPr sz="2000">
                <a:latin typeface="Times-BoldItalic"/>
              </a:rPr>
              <a:t>Hidden station problem</a:t>
            </a:r>
          </a:p>
        </p:txBody>
      </p:sp>
      <p:pic>
        <p:nvPicPr>
          <p:cNvPr id="11268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74725"/>
            <a:ext cx="5022850" cy="2317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9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613" y="3803650"/>
            <a:ext cx="3455987" cy="25971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483" y="2292350"/>
            <a:ext cx="7772400" cy="1362075"/>
          </a:xfrm>
        </p:spPr>
        <p:txBody>
          <a:bodyPr/>
          <a:lstStyle/>
          <a:p>
            <a:pPr algn="ctr"/>
            <a:r>
              <a:rPr lang="en-US">
                <a:sym typeface="+mn-ea"/>
              </a:rPr>
              <a:t>iEEE 802.11 wlan</a:t>
            </a:r>
            <a:r>
              <a:rPr lang="en-US"/>
              <a:t/>
            </a:r>
            <a:br>
              <a:rPr lang="en-US"/>
            </a:br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911363" name="Text Box 3"/>
          <p:cNvSpPr txBox="1">
            <a:spLocks noChangeArrowheads="1"/>
          </p:cNvSpPr>
          <p:nvPr/>
        </p:nvSpPr>
        <p:spPr bwMode="auto">
          <a:xfrm>
            <a:off x="228600" y="406400"/>
            <a:ext cx="4450715" cy="10763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" pitchFamily="18" charset="0"/>
                <a:ea typeface="+mn-ea"/>
                <a:cs typeface="+mn-cs"/>
              </a:rPr>
              <a:t> IEEE 802.11 PROJECT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" pitchFamily="18" charset="0"/>
              <a:ea typeface="+mn-ea"/>
              <a:cs typeface="+mn-cs"/>
            </a:endParaRPr>
          </a:p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" pitchFamily="18" charset="0"/>
              <a:ea typeface="+mn-ea"/>
              <a:cs typeface="+mn-cs"/>
            </a:endParaRPr>
          </a:p>
        </p:txBody>
      </p:sp>
      <p:sp>
        <p:nvSpPr>
          <p:cNvPr id="35844" name="Text Box 4"/>
          <p:cNvSpPr txBox="1"/>
          <p:nvPr/>
        </p:nvSpPr>
        <p:spPr>
          <a:xfrm>
            <a:off x="8229600" y="6400800"/>
            <a:ext cx="1841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0" hangingPunct="0"/>
            <a:endParaRPr sz="1800" i="0">
              <a:latin typeface="Times New Roman" panose="02020603050405020304" charset="0"/>
            </a:endParaRPr>
          </a:p>
        </p:txBody>
      </p:sp>
      <p:sp>
        <p:nvSpPr>
          <p:cNvPr id="35845" name="Rectangle 8"/>
          <p:cNvSpPr/>
          <p:nvPr/>
        </p:nvSpPr>
        <p:spPr>
          <a:xfrm>
            <a:off x="381000" y="1658938"/>
            <a:ext cx="8077200" cy="35394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just" eaLnBrk="0" hangingPunct="0"/>
            <a:r>
              <a:rPr sz="2800" dirty="0">
                <a:latin typeface="Times-Roman"/>
              </a:rPr>
              <a:t>IEEE has defined the specifications for a wireless LAN, called IEEE 802.11</a:t>
            </a:r>
            <a:r>
              <a:rPr lang="en-US" sz="2800" dirty="0">
                <a:latin typeface="Times-Roman"/>
              </a:rPr>
              <a:t>-</a:t>
            </a:r>
            <a:r>
              <a:rPr sz="2800" dirty="0">
                <a:latin typeface="Times-Roman"/>
              </a:rPr>
              <a:t> wireless Ethernet. </a:t>
            </a:r>
          </a:p>
          <a:p>
            <a:pPr algn="just" eaLnBrk="0" hangingPunct="0"/>
            <a:endParaRPr lang="en-US" sz="2800" dirty="0">
              <a:latin typeface="Times-Roman"/>
            </a:endParaRPr>
          </a:p>
          <a:p>
            <a:pPr algn="just" eaLnBrk="0" hangingPunct="0"/>
            <a:r>
              <a:rPr lang="en-US" sz="2800" dirty="0">
                <a:latin typeface="Times-Roman"/>
              </a:rPr>
              <a:t>P</a:t>
            </a:r>
            <a:r>
              <a:rPr sz="2800" dirty="0">
                <a:latin typeface="Times-Roman"/>
              </a:rPr>
              <a:t>ublic uses the term </a:t>
            </a:r>
            <a:r>
              <a:rPr sz="2800" dirty="0" err="1">
                <a:latin typeface="Times-Roman"/>
              </a:rPr>
              <a:t>WiFi</a:t>
            </a:r>
            <a:r>
              <a:rPr sz="2800" dirty="0">
                <a:latin typeface="Times-Roman"/>
              </a:rPr>
              <a:t> (short for wireless fidelity) as a synonym for wireless LAN. </a:t>
            </a:r>
          </a:p>
          <a:p>
            <a:pPr algn="just" eaLnBrk="0" hangingPunct="0"/>
            <a:endParaRPr sz="2800" dirty="0">
              <a:latin typeface="Times-Roman"/>
            </a:endParaRPr>
          </a:p>
          <a:p>
            <a:pPr algn="just" eaLnBrk="0" hangingPunct="0"/>
            <a:r>
              <a:rPr sz="2800" dirty="0" err="1">
                <a:latin typeface="Times-Roman"/>
              </a:rPr>
              <a:t>WiFi</a:t>
            </a:r>
            <a:r>
              <a:rPr sz="2800" dirty="0">
                <a:latin typeface="Times-Roman"/>
              </a:rPr>
              <a:t>, however, is a wireless LAN that is certified by the </a:t>
            </a:r>
            <a:r>
              <a:rPr sz="2800" dirty="0" err="1">
                <a:latin typeface="Times-Roman"/>
              </a:rPr>
              <a:t>WiFi</a:t>
            </a:r>
            <a:r>
              <a:rPr sz="2800" dirty="0">
                <a:latin typeface="Times-Roman"/>
              </a:rPr>
              <a:t> Alliance.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/>
          <p:nvPr/>
        </p:nvSpPr>
        <p:spPr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txBody>
          <a:bodyPr wrap="none" anchor="ctr"/>
          <a:lstStyle/>
          <a:p>
            <a:pPr algn="ctr"/>
            <a:endParaRPr sz="2400" b="0" i="0">
              <a:latin typeface="Tahoma" panose="020B0604030504040204" pitchFamily="34" charset="0"/>
            </a:endParaRPr>
          </a:p>
        </p:txBody>
      </p:sp>
      <p:sp>
        <p:nvSpPr>
          <p:cNvPr id="37891" name="Rectangle 3"/>
          <p:cNvSpPr/>
          <p:nvPr/>
        </p:nvSpPr>
        <p:spPr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/>
          <a:lstStyle/>
          <a:p>
            <a:pPr algn="ctr"/>
            <a:endParaRPr sz="2400" b="0" i="0">
              <a:latin typeface="Tahoma" panose="020B0604030504040204" pitchFamily="34" charset="0"/>
            </a:endParaRPr>
          </a:p>
        </p:txBody>
      </p:sp>
      <p:sp>
        <p:nvSpPr>
          <p:cNvPr id="37892" name="Rectangle 4"/>
          <p:cNvSpPr/>
          <p:nvPr/>
        </p:nvSpPr>
        <p:spPr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wrap="none" anchor="ctr"/>
          <a:lstStyle/>
          <a:p>
            <a:pPr algn="ctr"/>
            <a:endParaRPr sz="2400" b="0" i="0">
              <a:latin typeface="Tahoma" panose="020B0604030504040204" pitchFamily="34" charset="0"/>
            </a:endParaRPr>
          </a:p>
        </p:txBody>
      </p:sp>
      <p:sp>
        <p:nvSpPr>
          <p:cNvPr id="37893" name="Rectangle 5"/>
          <p:cNvSpPr/>
          <p:nvPr/>
        </p:nvSpPr>
        <p:spPr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/>
          <a:lstStyle/>
          <a:p>
            <a:pPr algn="ctr"/>
            <a:endParaRPr sz="2400" b="0" i="0">
              <a:latin typeface="Tahoma" panose="020B0604030504040204" pitchFamily="34" charset="0"/>
            </a:endParaRPr>
          </a:p>
        </p:txBody>
      </p:sp>
      <p:sp>
        <p:nvSpPr>
          <p:cNvPr id="37894" name="Rectangle 6"/>
          <p:cNvSpPr/>
          <p:nvPr/>
        </p:nvSpPr>
        <p:spPr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/>
          <a:p>
            <a:pPr algn="ctr"/>
            <a:endParaRPr sz="2400" b="0" i="0">
              <a:latin typeface="Tahoma" panose="020B0604030504040204" pitchFamily="34" charset="0"/>
            </a:endParaRPr>
          </a:p>
        </p:txBody>
      </p:sp>
      <p:sp>
        <p:nvSpPr>
          <p:cNvPr id="37895" name="Rectangle 7"/>
          <p:cNvSpPr/>
          <p:nvPr/>
        </p:nvSpPr>
        <p:spPr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txBody>
          <a:bodyPr wrap="none" anchor="ctr"/>
          <a:lstStyle/>
          <a:p>
            <a:pPr algn="ctr"/>
            <a:endParaRPr sz="2400" b="0" i="0">
              <a:latin typeface="Tahoma" panose="020B0604030504040204" pitchFamily="34" charset="0"/>
            </a:endParaRPr>
          </a:p>
        </p:txBody>
      </p:sp>
      <p:sp>
        <p:nvSpPr>
          <p:cNvPr id="37896" name="Rectangle 8"/>
          <p:cNvSpPr/>
          <p:nvPr/>
        </p:nvSpPr>
        <p:spPr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/>
          <a:lstStyle/>
          <a:p>
            <a:pPr algn="ctr"/>
            <a:endParaRPr sz="2400" b="0" i="0">
              <a:latin typeface="Tahoma" panose="020B0604030504040204" pitchFamily="34" charset="0"/>
            </a:endParaRPr>
          </a:p>
        </p:txBody>
      </p:sp>
      <p:sp>
        <p:nvSpPr>
          <p:cNvPr id="8202" name="Text Box 9"/>
          <p:cNvSpPr txBox="1">
            <a:spLocks noChangeArrowheads="1"/>
          </p:cNvSpPr>
          <p:nvPr/>
        </p:nvSpPr>
        <p:spPr bwMode="auto">
          <a:xfrm>
            <a:off x="1106488" y="0"/>
            <a:ext cx="2642235" cy="64516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3200" b="1" i="1">
                <a:solidFill>
                  <a:schemeClr val="tx1"/>
                </a:solidFill>
                <a:latin typeface="Baby Kruffy" pitchFamily="2" charset="0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 pitchFamily="2" charset="0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600" b="1" i="1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 Architecture</a:t>
            </a:r>
          </a:p>
        </p:txBody>
      </p:sp>
      <p:sp>
        <p:nvSpPr>
          <p:cNvPr id="37898" name="Rectangle 10"/>
          <p:cNvSpPr/>
          <p:nvPr/>
        </p:nvSpPr>
        <p:spPr>
          <a:xfrm>
            <a:off x="381000" y="1293813"/>
            <a:ext cx="7924800" cy="224536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/>
          <a:p>
            <a:pPr algn="just" eaLnBrk="0" hangingPunct="0"/>
            <a:r>
              <a:rPr sz="2800" dirty="0">
                <a:latin typeface="Times New Roman" panose="02020603050405020304" charset="0"/>
              </a:rPr>
              <a:t>The standard defines two kinds of services: </a:t>
            </a:r>
          </a:p>
          <a:p>
            <a:pPr algn="just" eaLnBrk="0" hangingPunct="0"/>
            <a:endParaRPr sz="2800" dirty="0">
              <a:latin typeface="Times New Roman" panose="02020603050405020304" charset="0"/>
            </a:endParaRPr>
          </a:p>
          <a:p>
            <a:pPr algn="just" eaLnBrk="0" hangingPunct="0"/>
            <a:r>
              <a:rPr lang="en-US" sz="2800" dirty="0">
                <a:latin typeface="Times New Roman" panose="02020603050405020304" charset="0"/>
              </a:rPr>
              <a:t>B</a:t>
            </a:r>
            <a:r>
              <a:rPr sz="2800" dirty="0">
                <a:latin typeface="Times New Roman" panose="02020603050405020304" charset="0"/>
              </a:rPr>
              <a:t>asic service set (BSS) </a:t>
            </a:r>
          </a:p>
          <a:p>
            <a:pPr algn="just" eaLnBrk="0" hangingPunct="0"/>
            <a:endParaRPr sz="2800" dirty="0">
              <a:latin typeface="Times New Roman" panose="02020603050405020304" charset="0"/>
            </a:endParaRPr>
          </a:p>
          <a:p>
            <a:pPr algn="just" eaLnBrk="0" hangingPunct="0"/>
            <a:r>
              <a:rPr lang="en-US" sz="2800" dirty="0">
                <a:latin typeface="Times New Roman" panose="02020603050405020304" charset="0"/>
              </a:rPr>
              <a:t>E</a:t>
            </a:r>
            <a:r>
              <a:rPr sz="2800" dirty="0">
                <a:latin typeface="Times New Roman" panose="02020603050405020304" charset="0"/>
              </a:rPr>
              <a:t>xtended service set (ESS).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4"/>
          <p:cNvSpPr/>
          <p:nvPr/>
        </p:nvSpPr>
        <p:spPr>
          <a:xfrm>
            <a:off x="152400" y="133985"/>
            <a:ext cx="8153400" cy="39878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>
            <a:spAutoFit/>
          </a:bodyPr>
          <a:lstStyle/>
          <a:p>
            <a:pPr eaLnBrk="0" hangingPunct="0"/>
            <a:r>
              <a:rPr sz="2000" dirty="0">
                <a:solidFill>
                  <a:srgbClr val="FF0000"/>
                </a:solidFill>
                <a:latin typeface="Times-BoldItalic"/>
              </a:rPr>
              <a:t> </a:t>
            </a:r>
            <a:r>
              <a:rPr sz="2000" dirty="0">
                <a:latin typeface="Times-BoldItalic"/>
              </a:rPr>
              <a:t>Basic service sets (BSSs)</a:t>
            </a:r>
          </a:p>
        </p:txBody>
      </p:sp>
      <p:pic>
        <p:nvPicPr>
          <p:cNvPr id="2050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048000"/>
            <a:ext cx="3482975" cy="29067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1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914400"/>
            <a:ext cx="3482975" cy="29067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4"/>
          <p:cNvSpPr/>
          <p:nvPr/>
        </p:nvSpPr>
        <p:spPr>
          <a:xfrm>
            <a:off x="152400" y="133985"/>
            <a:ext cx="8153400" cy="39878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>
            <a:spAutoFit/>
          </a:bodyPr>
          <a:lstStyle/>
          <a:p>
            <a:pPr eaLnBrk="0" hangingPunct="0"/>
            <a:r>
              <a:rPr sz="2000" dirty="0">
                <a:solidFill>
                  <a:srgbClr val="FF0000"/>
                </a:solidFill>
                <a:latin typeface="Times-BoldItalic"/>
              </a:rPr>
              <a:t> </a:t>
            </a:r>
            <a:r>
              <a:rPr sz="2000" dirty="0">
                <a:latin typeface="Times-BoldItalic"/>
              </a:rPr>
              <a:t>Extended service set (ESS)</a:t>
            </a:r>
          </a:p>
        </p:txBody>
      </p:sp>
      <p:pic>
        <p:nvPicPr>
          <p:cNvPr id="14340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95400"/>
            <a:ext cx="8062913" cy="41036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ext Box 1"/>
          <p:cNvSpPr txBox="1"/>
          <p:nvPr/>
        </p:nvSpPr>
        <p:spPr>
          <a:xfrm>
            <a:off x="3512185" y="5629275"/>
            <a:ext cx="39922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ESS -stationary / mobile stations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Station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No Transition</a:t>
            </a:r>
          </a:p>
          <a:p>
            <a:endParaRPr lang="en-US"/>
          </a:p>
          <a:p>
            <a:r>
              <a:rPr lang="en-US"/>
              <a:t>BSS Transition Mobility</a:t>
            </a:r>
          </a:p>
          <a:p>
            <a:endParaRPr lang="en-US"/>
          </a:p>
          <a:p>
            <a:r>
              <a:rPr lang="en-US">
                <a:sym typeface="+mn-ea"/>
              </a:rPr>
              <a:t>ESS Transition Mobility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/>
          <p:nvPr/>
        </p:nvSpPr>
        <p:spPr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txBody>
          <a:bodyPr wrap="none" anchor="ctr"/>
          <a:lstStyle/>
          <a:p>
            <a:pPr algn="ctr"/>
            <a:endParaRPr sz="2400" b="0" i="0" dirty="0">
              <a:latin typeface="Tahoma" panose="020B0604030504040204" pitchFamily="34" charset="0"/>
            </a:endParaRPr>
          </a:p>
        </p:txBody>
      </p:sp>
      <p:sp>
        <p:nvSpPr>
          <p:cNvPr id="44035" name="Rectangle 3"/>
          <p:cNvSpPr/>
          <p:nvPr/>
        </p:nvSpPr>
        <p:spPr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/>
          <a:lstStyle/>
          <a:p>
            <a:pPr algn="ctr"/>
            <a:endParaRPr sz="2400" b="0" i="0" dirty="0">
              <a:latin typeface="Tahoma" panose="020B0604030504040204" pitchFamily="34" charset="0"/>
            </a:endParaRPr>
          </a:p>
        </p:txBody>
      </p:sp>
      <p:sp>
        <p:nvSpPr>
          <p:cNvPr id="44036" name="Rectangle 4"/>
          <p:cNvSpPr/>
          <p:nvPr/>
        </p:nvSpPr>
        <p:spPr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wrap="none" anchor="ctr"/>
          <a:lstStyle/>
          <a:p>
            <a:pPr algn="ctr"/>
            <a:endParaRPr sz="2400" b="0" i="0" dirty="0">
              <a:latin typeface="Tahoma" panose="020B0604030504040204" pitchFamily="34" charset="0"/>
            </a:endParaRPr>
          </a:p>
        </p:txBody>
      </p:sp>
      <p:sp>
        <p:nvSpPr>
          <p:cNvPr id="44037" name="Rectangle 5"/>
          <p:cNvSpPr/>
          <p:nvPr/>
        </p:nvSpPr>
        <p:spPr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/>
          <a:lstStyle/>
          <a:p>
            <a:pPr algn="ctr"/>
            <a:endParaRPr sz="2400" b="0" i="0" dirty="0">
              <a:latin typeface="Tahoma" panose="020B0604030504040204" pitchFamily="34" charset="0"/>
            </a:endParaRPr>
          </a:p>
        </p:txBody>
      </p:sp>
      <p:sp>
        <p:nvSpPr>
          <p:cNvPr id="44038" name="Rectangle 6"/>
          <p:cNvSpPr/>
          <p:nvPr/>
        </p:nvSpPr>
        <p:spPr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/>
          <a:p>
            <a:pPr algn="ctr"/>
            <a:endParaRPr sz="2400" b="0" i="0" dirty="0">
              <a:latin typeface="Tahoma" panose="020B0604030504040204" pitchFamily="34" charset="0"/>
            </a:endParaRPr>
          </a:p>
        </p:txBody>
      </p:sp>
      <p:sp>
        <p:nvSpPr>
          <p:cNvPr id="44039" name="Rectangle 7"/>
          <p:cNvSpPr/>
          <p:nvPr/>
        </p:nvSpPr>
        <p:spPr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txBody>
          <a:bodyPr wrap="none" anchor="ctr"/>
          <a:lstStyle/>
          <a:p>
            <a:pPr algn="ctr"/>
            <a:endParaRPr sz="2400" b="0" i="0" dirty="0">
              <a:latin typeface="Tahoma" panose="020B0604030504040204" pitchFamily="34" charset="0"/>
            </a:endParaRPr>
          </a:p>
        </p:txBody>
      </p:sp>
      <p:sp>
        <p:nvSpPr>
          <p:cNvPr id="44040" name="Rectangle 8"/>
          <p:cNvSpPr/>
          <p:nvPr/>
        </p:nvSpPr>
        <p:spPr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/>
          <a:lstStyle/>
          <a:p>
            <a:pPr algn="ctr"/>
            <a:endParaRPr sz="2400" b="0" i="0" dirty="0">
              <a:latin typeface="Tahoma" panose="020B0604030504040204" pitchFamily="34" charset="0"/>
            </a:endParaRPr>
          </a:p>
        </p:txBody>
      </p:sp>
      <p:sp>
        <p:nvSpPr>
          <p:cNvPr id="8202" name="Text Box 9"/>
          <p:cNvSpPr txBox="1">
            <a:spLocks noChangeArrowheads="1"/>
          </p:cNvSpPr>
          <p:nvPr/>
        </p:nvSpPr>
        <p:spPr bwMode="auto">
          <a:xfrm>
            <a:off x="1106488" y="0"/>
            <a:ext cx="3218180" cy="64516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3200" b="1" i="1">
                <a:solidFill>
                  <a:schemeClr val="tx1"/>
                </a:solidFill>
                <a:latin typeface="Baby Kruffy" pitchFamily="2" charset="0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 pitchFamily="2" charset="0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600" b="1" i="1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  MAC Sublayer</a:t>
            </a:r>
          </a:p>
        </p:txBody>
      </p:sp>
      <p:sp>
        <p:nvSpPr>
          <p:cNvPr id="44042" name="Rectangle 10"/>
          <p:cNvSpPr/>
          <p:nvPr/>
        </p:nvSpPr>
        <p:spPr>
          <a:xfrm>
            <a:off x="381000" y="1293813"/>
            <a:ext cx="7924800" cy="224536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/>
          <a:p>
            <a:pPr algn="just" eaLnBrk="0" hangingPunct="0"/>
            <a:r>
              <a:rPr sz="2800" dirty="0">
                <a:latin typeface="Times New Roman" panose="02020603050405020304" charset="0"/>
              </a:rPr>
              <a:t>IEEE 802.11 defines two MAC sublayers: </a:t>
            </a:r>
          </a:p>
          <a:p>
            <a:pPr algn="just" eaLnBrk="0" hangingPunct="0"/>
            <a:endParaRPr sz="2800" dirty="0">
              <a:latin typeface="Times New Roman" panose="02020603050405020304" charset="0"/>
            </a:endParaRPr>
          </a:p>
          <a:p>
            <a:pPr algn="just" eaLnBrk="0" hangingPunct="0"/>
            <a:r>
              <a:rPr lang="en-US" sz="2800" dirty="0">
                <a:latin typeface="Times New Roman" panose="02020603050405020304" charset="0"/>
              </a:rPr>
              <a:t>D</a:t>
            </a:r>
            <a:r>
              <a:rPr sz="2800" dirty="0">
                <a:latin typeface="Times New Roman" panose="02020603050405020304" charset="0"/>
              </a:rPr>
              <a:t>istributed coordination function (DCF) </a:t>
            </a:r>
          </a:p>
          <a:p>
            <a:pPr algn="just" eaLnBrk="0" hangingPunct="0"/>
            <a:endParaRPr sz="2800" dirty="0">
              <a:latin typeface="Times New Roman" panose="02020603050405020304" charset="0"/>
            </a:endParaRPr>
          </a:p>
          <a:p>
            <a:pPr algn="just" eaLnBrk="0" hangingPunct="0"/>
            <a:r>
              <a:rPr lang="en-US" sz="2800" dirty="0">
                <a:latin typeface="Times New Roman" panose="02020603050405020304" charset="0"/>
              </a:rPr>
              <a:t>P</a:t>
            </a:r>
            <a:r>
              <a:rPr sz="2800" dirty="0">
                <a:latin typeface="Times New Roman" panose="02020603050405020304" charset="0"/>
              </a:rPr>
              <a:t>oint coordination function (PCF).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3EA49E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911363" name="Text Box 3"/>
          <p:cNvSpPr txBox="1">
            <a:spLocks noChangeArrowheads="1"/>
          </p:cNvSpPr>
          <p:nvPr/>
        </p:nvSpPr>
        <p:spPr bwMode="auto">
          <a:xfrm>
            <a:off x="3408680" y="394335"/>
            <a:ext cx="2022475" cy="5835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" pitchFamily="18" charset="0"/>
                <a:ea typeface="+mn-ea"/>
                <a:cs typeface="+mn-cs"/>
              </a:rPr>
              <a:t> AGENDA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" pitchFamily="18" charset="0"/>
              <a:ea typeface="+mn-ea"/>
              <a:cs typeface="+mn-cs"/>
            </a:endParaRPr>
          </a:p>
        </p:txBody>
      </p:sp>
      <p:sp>
        <p:nvSpPr>
          <p:cNvPr id="21508" name="Text Box 4"/>
          <p:cNvSpPr txBox="1"/>
          <p:nvPr/>
        </p:nvSpPr>
        <p:spPr>
          <a:xfrm>
            <a:off x="8229600" y="6400800"/>
            <a:ext cx="1841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0" hangingPunct="0"/>
            <a:endParaRPr sz="1800" i="0">
              <a:latin typeface="Times New Roman" panose="02020603050405020304" charset="0"/>
            </a:endParaRPr>
          </a:p>
        </p:txBody>
      </p:sp>
      <p:sp>
        <p:nvSpPr>
          <p:cNvPr id="21509" name="Rectangle 8"/>
          <p:cNvSpPr/>
          <p:nvPr/>
        </p:nvSpPr>
        <p:spPr>
          <a:xfrm>
            <a:off x="381000" y="1371283"/>
            <a:ext cx="8077200" cy="495520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just" eaLnBrk="0" hangingPunct="0">
              <a:buFont typeface="Arial" panose="020B0604020202020204" pitchFamily="34" charset="0"/>
            </a:pPr>
            <a:r>
              <a:rPr lang="en-US" sz="2000" dirty="0" smtClean="0">
                <a:latin typeface="Times-Roman"/>
              </a:rPr>
              <a:t>Introduction</a:t>
            </a:r>
            <a:endParaRPr lang="en-US" sz="2000" dirty="0">
              <a:latin typeface="Times-Roman"/>
            </a:endParaRPr>
          </a:p>
          <a:p>
            <a:pPr marL="457200" indent="-457200" algn="just" eaLnBrk="0" hangingPunct="0">
              <a:buFont typeface="Arial" panose="020B0604020202020204" pitchFamily="34" charset="0"/>
              <a:buChar char="•"/>
            </a:pPr>
            <a:r>
              <a:rPr lang="en-US" sz="2000" dirty="0">
                <a:latin typeface="Times-Roman"/>
              </a:rPr>
              <a:t>Architectural comparison</a:t>
            </a:r>
          </a:p>
          <a:p>
            <a:pPr marL="457200" indent="-457200" algn="just" eaLnBrk="0" hangingPunct="0">
              <a:buFont typeface="Arial" panose="020B0604020202020204" pitchFamily="34" charset="0"/>
              <a:buChar char="•"/>
            </a:pPr>
            <a:r>
              <a:rPr lang="en-US" sz="2000" dirty="0">
                <a:latin typeface="Times-Roman"/>
              </a:rPr>
              <a:t>Characteristics</a:t>
            </a:r>
          </a:p>
          <a:p>
            <a:pPr marL="457200" indent="-457200" algn="just" eaLnBrk="0" hangingPunct="0">
              <a:buFont typeface="Arial" panose="020B0604020202020204" pitchFamily="34" charset="0"/>
              <a:buChar char="•"/>
            </a:pPr>
            <a:r>
              <a:rPr lang="en-US" sz="2000" dirty="0">
                <a:latin typeface="Times-Roman"/>
              </a:rPr>
              <a:t>Access Control</a:t>
            </a:r>
          </a:p>
          <a:p>
            <a:pPr algn="just" eaLnBrk="0" hangingPunct="0">
              <a:buFont typeface="Arial" panose="020B0604020202020204" pitchFamily="34" charset="0"/>
            </a:pPr>
            <a:r>
              <a:rPr lang="en-US" sz="2000" dirty="0">
                <a:latin typeface="Times-Roman"/>
              </a:rPr>
              <a:t>IEEE 802.11</a:t>
            </a:r>
          </a:p>
          <a:p>
            <a:pPr marL="457200" indent="-457200" algn="just" eaLnBrk="0" hangingPunct="0">
              <a:buFont typeface="Arial" panose="020B0604020202020204" pitchFamily="34" charset="0"/>
              <a:buChar char="•"/>
            </a:pPr>
            <a:r>
              <a:rPr lang="en-US" sz="2000" dirty="0">
                <a:latin typeface="Times-Roman"/>
              </a:rPr>
              <a:t>Architecture</a:t>
            </a:r>
          </a:p>
          <a:p>
            <a:pPr marL="914400" lvl="1" indent="-457200" algn="just" eaLnBrk="0" hangingPunct="0">
              <a:buFont typeface="Arial" panose="020B0604020202020204" pitchFamily="34" charset="0"/>
              <a:buChar char="•"/>
            </a:pPr>
            <a:r>
              <a:rPr lang="en-US" sz="2000" dirty="0">
                <a:latin typeface="Times-Roman"/>
              </a:rPr>
              <a:t>BSS,ESS, Station types</a:t>
            </a:r>
          </a:p>
          <a:p>
            <a:pPr marL="457200" indent="-457200" algn="just" eaLnBrk="0" hangingPunct="0">
              <a:buFont typeface="Arial" panose="020B0604020202020204" pitchFamily="34" charset="0"/>
              <a:buChar char="•"/>
            </a:pPr>
            <a:r>
              <a:rPr lang="en-US" sz="2000" dirty="0">
                <a:latin typeface="Times-Roman"/>
              </a:rPr>
              <a:t>MAC </a:t>
            </a:r>
            <a:r>
              <a:rPr lang="en-US" sz="2000" dirty="0" err="1">
                <a:latin typeface="Times-Roman"/>
              </a:rPr>
              <a:t>Sublayer</a:t>
            </a:r>
            <a:endParaRPr lang="en-US" sz="2000" dirty="0">
              <a:latin typeface="Times-Roman"/>
            </a:endParaRPr>
          </a:p>
          <a:p>
            <a:pPr marL="914400" lvl="1" indent="-457200" algn="just" eaLnBrk="0" hangingPunct="0">
              <a:buFont typeface="Arial" panose="020B0604020202020204" pitchFamily="34" charset="0"/>
              <a:buChar char="•"/>
            </a:pPr>
            <a:r>
              <a:rPr lang="en-US" sz="2000" dirty="0">
                <a:latin typeface="Times-Roman"/>
              </a:rPr>
              <a:t>DCF </a:t>
            </a:r>
            <a:endParaRPr lang="en-US" sz="2000" dirty="0">
              <a:latin typeface="Times-Roman"/>
            </a:endParaRPr>
          </a:p>
          <a:p>
            <a:pPr marL="914400" lvl="1" indent="-457200" algn="just" eaLnBrk="0" hangingPunct="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-Roman"/>
              </a:rPr>
              <a:t>PCF</a:t>
            </a:r>
            <a:endParaRPr lang="en-US" sz="2000" dirty="0">
              <a:latin typeface="Times-Roman"/>
            </a:endParaRPr>
          </a:p>
          <a:p>
            <a:pPr marL="914400" lvl="1" indent="-457200" algn="just" eaLnBrk="0" hangingPunct="0">
              <a:buFont typeface="Arial" panose="020B0604020202020204" pitchFamily="34" charset="0"/>
              <a:buChar char="•"/>
            </a:pPr>
            <a:r>
              <a:rPr lang="en-US" sz="2000" dirty="0">
                <a:latin typeface="Times-Roman"/>
              </a:rPr>
              <a:t>Fragmentation</a:t>
            </a:r>
          </a:p>
          <a:p>
            <a:pPr marL="914400" lvl="1" indent="-457200" algn="just" eaLnBrk="0" hangingPunct="0">
              <a:buFont typeface="Arial" panose="020B0604020202020204" pitchFamily="34" charset="0"/>
              <a:buChar char="•"/>
            </a:pPr>
            <a:r>
              <a:rPr lang="en-US" sz="2000" dirty="0">
                <a:latin typeface="Times-Roman"/>
              </a:rPr>
              <a:t>Frame Format</a:t>
            </a:r>
          </a:p>
          <a:p>
            <a:pPr marL="914400" lvl="1" indent="-457200" algn="just" eaLnBrk="0" hangingPunct="0">
              <a:buFont typeface="Arial" panose="020B0604020202020204" pitchFamily="34" charset="0"/>
              <a:buChar char="•"/>
            </a:pPr>
            <a:r>
              <a:rPr lang="en-US" sz="2000" dirty="0">
                <a:latin typeface="Times-Roman"/>
              </a:rPr>
              <a:t>Frame types</a:t>
            </a:r>
          </a:p>
          <a:p>
            <a:pPr marL="0" lvl="1" indent="-457200" algn="just" eaLnBrk="0" hangingPunct="0">
              <a:buFont typeface="Arial" panose="020B0604020202020204" pitchFamily="34" charset="0"/>
              <a:buChar char="•"/>
            </a:pPr>
            <a:r>
              <a:rPr lang="en-US" sz="2000" dirty="0">
                <a:latin typeface="Times-Roman"/>
                <a:sym typeface="+mn-ea"/>
              </a:rPr>
              <a:t>Addressing mechanism -exposed station problem</a:t>
            </a:r>
          </a:p>
          <a:p>
            <a:pPr marL="0" lvl="1" algn="just" eaLnBrk="0" hangingPunct="0">
              <a:buFont typeface="Arial" panose="020B0604020202020204" pitchFamily="34" charset="0"/>
            </a:pPr>
            <a:endParaRPr lang="en-US" sz="1800" dirty="0">
              <a:latin typeface="Times-Roman"/>
            </a:endParaRPr>
          </a:p>
          <a:p>
            <a:pPr marL="457200" indent="-457200" algn="just" eaLnBrk="0" hangingPunct="0">
              <a:buFont typeface="Arial" panose="020B0604020202020204" pitchFamily="34" charset="0"/>
              <a:buChar char="•"/>
            </a:pPr>
            <a:endParaRPr lang="en-US" sz="1800" dirty="0">
              <a:latin typeface="Times-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4"/>
          <p:cNvSpPr/>
          <p:nvPr/>
        </p:nvSpPr>
        <p:spPr>
          <a:xfrm>
            <a:off x="152400" y="133985"/>
            <a:ext cx="8153400" cy="39878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>
            <a:spAutoFit/>
          </a:bodyPr>
          <a:lstStyle/>
          <a:p>
            <a:pPr eaLnBrk="0" hangingPunct="0"/>
            <a:r>
              <a:rPr sz="2000" dirty="0">
                <a:solidFill>
                  <a:srgbClr val="FF0000"/>
                </a:solidFill>
                <a:latin typeface="Times-BoldItalic"/>
              </a:rPr>
              <a:t> </a:t>
            </a:r>
            <a:r>
              <a:rPr sz="2000" dirty="0">
                <a:latin typeface="Times-BoldItalic"/>
              </a:rPr>
              <a:t>MAC layers in IEEE 802.11 standard</a:t>
            </a:r>
          </a:p>
        </p:txBody>
      </p:sp>
      <p:pic>
        <p:nvPicPr>
          <p:cNvPr id="1536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981200"/>
            <a:ext cx="8370888" cy="33480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75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4"/>
          <p:cNvSpPr/>
          <p:nvPr/>
        </p:nvSpPr>
        <p:spPr>
          <a:xfrm>
            <a:off x="152400" y="133985"/>
            <a:ext cx="8153400" cy="39878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>
            <a:spAutoFit/>
          </a:bodyPr>
          <a:lstStyle/>
          <a:p>
            <a:pPr eaLnBrk="0" hangingPunct="0"/>
            <a:r>
              <a:rPr sz="2000" dirty="0">
                <a:solidFill>
                  <a:srgbClr val="FF0000"/>
                </a:solidFill>
                <a:latin typeface="Times-BoldItalic"/>
              </a:rPr>
              <a:t>  </a:t>
            </a:r>
            <a:r>
              <a:rPr sz="2000" dirty="0">
                <a:latin typeface="Times-BoldItalic"/>
              </a:rPr>
              <a:t>CSMA/CA and NAV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54050" y="541020"/>
            <a:ext cx="7235825" cy="5435600"/>
            <a:chOff x="533400" y="985413"/>
            <a:chExt cx="7235568" cy="5653155"/>
          </a:xfrm>
        </p:grpSpPr>
        <p:pic>
          <p:nvPicPr>
            <p:cNvPr id="48145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400" y="985413"/>
              <a:ext cx="800848" cy="565315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8146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0873" y="985413"/>
              <a:ext cx="1328390" cy="565315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8147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23761" y="1334373"/>
              <a:ext cx="737288" cy="530419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8148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1680" y="1334373"/>
              <a:ext cx="737288" cy="5304195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3077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625" y="2390775"/>
            <a:ext cx="2746375" cy="428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8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625" y="3152775"/>
            <a:ext cx="2746375" cy="428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81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625" y="3973513"/>
            <a:ext cx="2746375" cy="11033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82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525" y="5362575"/>
            <a:ext cx="2740025" cy="428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9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38588" y="3152775"/>
            <a:ext cx="3444875" cy="428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83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62400" y="5362575"/>
            <a:ext cx="3438525" cy="4286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" name="Group 3"/>
          <p:cNvGrpSpPr/>
          <p:nvPr/>
        </p:nvGrpSpPr>
        <p:grpSpPr>
          <a:xfrm>
            <a:off x="5292725" y="3581400"/>
            <a:ext cx="2108200" cy="1781175"/>
            <a:chOff x="5292405" y="3124200"/>
            <a:chExt cx="2107919" cy="1371600"/>
          </a:xfrm>
        </p:grpSpPr>
        <p:pic>
          <p:nvPicPr>
            <p:cNvPr id="48143" name="Picture 16"/>
            <p:cNvPicPr/>
            <p:nvPr/>
          </p:nvPicPr>
          <p:blipFill>
            <a:blip r:embed="rId12"/>
            <a:stretch>
              <a:fillRect/>
            </a:stretch>
          </p:blipFill>
          <p:spPr>
            <a:xfrm>
              <a:off x="5292405" y="3124200"/>
              <a:ext cx="2107919" cy="13716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8144" name="Picture 1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47300" y="3631650"/>
              <a:ext cx="634500" cy="330750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3090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4488" y="2057400"/>
            <a:ext cx="531812" cy="279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91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5900" y="2819400"/>
            <a:ext cx="492125" cy="279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4488" y="3632200"/>
            <a:ext cx="531812" cy="279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83038" y="5083175"/>
            <a:ext cx="492125" cy="279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Point Coordination Function (PCF)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It is implemented on top of the DCF and is used mostly for time-sensitive transmission.</a:t>
            </a:r>
          </a:p>
          <a:p>
            <a:r>
              <a:rPr lang="en-US" sz="1800" dirty="0"/>
              <a:t>PCF has a centralized, contention-free polling access method</a:t>
            </a:r>
          </a:p>
          <a:p>
            <a:r>
              <a:rPr lang="en-US" sz="1800" dirty="0"/>
              <a:t>The AP performs polling for stations that are capable of being polled.</a:t>
            </a:r>
          </a:p>
          <a:p>
            <a:r>
              <a:rPr lang="en-US" sz="1800" dirty="0"/>
              <a:t>To give priority to PCF over DCF, another </a:t>
            </a:r>
            <a:r>
              <a:rPr lang="en-US" sz="1800" dirty="0" err="1"/>
              <a:t>interframe</a:t>
            </a:r>
            <a:r>
              <a:rPr lang="en-US" sz="1800" dirty="0"/>
              <a:t> space, PIFS, has been defined. PIFS (PCF IFS) is shorter than DIFS. </a:t>
            </a:r>
          </a:p>
          <a:p>
            <a:r>
              <a:rPr lang="en-US" sz="1800" dirty="0"/>
              <a:t>To prevent domination of PCF, a repetition interval has been designed to cover both contention-free PCF and contention-based DCF traffic. </a:t>
            </a:r>
          </a:p>
          <a:p>
            <a:r>
              <a:rPr lang="en-US" sz="1800" dirty="0"/>
              <a:t>Beacon frame - NAV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4"/>
          <p:cNvSpPr/>
          <p:nvPr/>
        </p:nvSpPr>
        <p:spPr>
          <a:xfrm>
            <a:off x="152400" y="133985"/>
            <a:ext cx="8153400" cy="39878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>
            <a:spAutoFit/>
          </a:bodyPr>
          <a:lstStyle/>
          <a:p>
            <a:pPr eaLnBrk="0" hangingPunct="0"/>
            <a:r>
              <a:rPr sz="2000" dirty="0">
                <a:solidFill>
                  <a:srgbClr val="FF0000"/>
                </a:solidFill>
                <a:latin typeface="Times-BoldItalic"/>
              </a:rPr>
              <a:t> </a:t>
            </a:r>
            <a:r>
              <a:rPr sz="2000" dirty="0">
                <a:latin typeface="Times-BoldItalic"/>
              </a:rPr>
              <a:t>Example of repetition interval</a:t>
            </a:r>
          </a:p>
        </p:txBody>
      </p:sp>
      <p:pic>
        <p:nvPicPr>
          <p:cNvPr id="19460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38" y="1208088"/>
            <a:ext cx="8513762" cy="41925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4"/>
          <p:cNvSpPr/>
          <p:nvPr/>
        </p:nvSpPr>
        <p:spPr>
          <a:xfrm>
            <a:off x="152400" y="133985"/>
            <a:ext cx="8153400" cy="39878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>
            <a:spAutoFit/>
          </a:bodyPr>
          <a:lstStyle/>
          <a:p>
            <a:pPr eaLnBrk="0" hangingPunct="0"/>
            <a:r>
              <a:rPr sz="2000">
                <a:solidFill>
                  <a:srgbClr val="FF0000"/>
                </a:solidFill>
                <a:latin typeface="Times-BoldItalic"/>
              </a:rPr>
              <a:t>  </a:t>
            </a:r>
            <a:r>
              <a:rPr sz="2000">
                <a:latin typeface="Times-BoldItalic"/>
              </a:rPr>
              <a:t>Frame format</a:t>
            </a:r>
          </a:p>
        </p:txBody>
      </p:sp>
      <p:pic>
        <p:nvPicPr>
          <p:cNvPr id="4098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524000"/>
            <a:ext cx="8270875" cy="7064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9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286000"/>
            <a:ext cx="7088188" cy="955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0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525" y="3352800"/>
            <a:ext cx="7127875" cy="8223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4"/>
          <p:cNvSpPr>
            <a:spLocks noChangeArrowheads="1"/>
          </p:cNvSpPr>
          <p:nvPr/>
        </p:nvSpPr>
        <p:spPr bwMode="auto">
          <a:xfrm>
            <a:off x="838200" y="71438"/>
            <a:ext cx="8153400" cy="398780"/>
          </a:xfrm>
          <a:prstGeom prst="rect">
            <a:avLst/>
          </a:prstGeom>
          <a:solidFill>
            <a:sysClr val="window" lastClr="FFFFFF"/>
          </a:solidFill>
          <a:ln>
            <a:noFill/>
          </a:ln>
        </p:spPr>
        <p:txBody>
          <a:bodyPr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-BoldItalic"/>
                <a:ea typeface="+mn-ea"/>
                <a:cs typeface="+mn-cs"/>
              </a:rPr>
              <a:t> 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-BoldItalic"/>
                <a:ea typeface="+mn-ea"/>
                <a:cs typeface="+mn-cs"/>
              </a:rPr>
              <a:t>Subfields in 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-BoldItalic"/>
                <a:ea typeface="+mn-ea"/>
                <a:cs typeface="+mn-cs"/>
              </a:rPr>
              <a:t>FC(Frame Control)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-BoldItalic"/>
                <a:ea typeface="+mn-ea"/>
                <a:cs typeface="+mn-cs"/>
              </a:rPr>
              <a:t>field</a:t>
            </a:r>
          </a:p>
        </p:txBody>
      </p:sp>
      <p:grpSp>
        <p:nvGrpSpPr>
          <p:cNvPr id="54275" name="Group 4"/>
          <p:cNvGrpSpPr/>
          <p:nvPr/>
        </p:nvGrpSpPr>
        <p:grpSpPr>
          <a:xfrm>
            <a:off x="381000" y="1524000"/>
            <a:ext cx="8048625" cy="3840163"/>
            <a:chOff x="381000" y="1524000"/>
            <a:chExt cx="8048426" cy="3840480"/>
          </a:xfrm>
        </p:grpSpPr>
        <p:pic>
          <p:nvPicPr>
            <p:cNvPr id="54276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000" y="1524000"/>
              <a:ext cx="8048426" cy="384048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4277" name="Rectangle 2"/>
            <p:cNvSpPr/>
            <p:nvPr/>
          </p:nvSpPr>
          <p:spPr>
            <a:xfrm>
              <a:off x="381000" y="1524000"/>
              <a:ext cx="7955280" cy="3764280"/>
            </a:xfrm>
            <a:prstGeom prst="rect">
              <a:avLst/>
            </a:prstGeom>
            <a:noFill/>
            <a:ln w="101600" cap="flat" cmpd="sng">
              <a:solidFill>
                <a:srgbClr val="0000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eaLnBrk="0" hangingPunct="0"/>
              <a:endParaRPr>
                <a:latin typeface="Baby Kruffy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4"/>
          <p:cNvSpPr>
            <a:spLocks noChangeArrowheads="1"/>
          </p:cNvSpPr>
          <p:nvPr/>
        </p:nvSpPr>
        <p:spPr bwMode="auto">
          <a:xfrm>
            <a:off x="838200" y="71438"/>
            <a:ext cx="8153400" cy="398780"/>
          </a:xfrm>
          <a:prstGeom prst="rect">
            <a:avLst/>
          </a:prstGeom>
          <a:solidFill>
            <a:sysClr val="window" lastClr="FFFFFF"/>
          </a:solidFill>
          <a:ln>
            <a:noFill/>
          </a:ln>
        </p:spPr>
        <p:txBody>
          <a:bodyPr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-BoldItalic"/>
                <a:ea typeface="+mn-ea"/>
                <a:cs typeface="+mn-cs"/>
              </a:rPr>
              <a:t>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-BoldItalic"/>
                <a:ea typeface="+mn-ea"/>
                <a:cs typeface="+mn-cs"/>
              </a:rPr>
              <a:t>Values of subfields in control frames</a:t>
            </a:r>
          </a:p>
        </p:txBody>
      </p:sp>
      <p:grpSp>
        <p:nvGrpSpPr>
          <p:cNvPr id="58371" name="Group 1"/>
          <p:cNvGrpSpPr/>
          <p:nvPr/>
        </p:nvGrpSpPr>
        <p:grpSpPr>
          <a:xfrm>
            <a:off x="304800" y="2249488"/>
            <a:ext cx="8666163" cy="1936750"/>
            <a:chOff x="304800" y="2250264"/>
            <a:chExt cx="8665914" cy="1936028"/>
          </a:xfrm>
        </p:grpSpPr>
        <p:pic>
          <p:nvPicPr>
            <p:cNvPr id="58372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800" y="2250264"/>
              <a:ext cx="8665914" cy="193602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8373" name="Rectangle 18"/>
            <p:cNvSpPr/>
            <p:nvPr/>
          </p:nvSpPr>
          <p:spPr>
            <a:xfrm>
              <a:off x="381000" y="2250264"/>
              <a:ext cx="8382000" cy="1788336"/>
            </a:xfrm>
            <a:prstGeom prst="rect">
              <a:avLst/>
            </a:prstGeom>
            <a:noFill/>
            <a:ln w="101600" cap="flat" cmpd="sng">
              <a:solidFill>
                <a:srgbClr val="0000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eaLnBrk="0" hangingPunct="0"/>
              <a:endParaRPr>
                <a:latin typeface="Baby Kruffy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14"/>
          <p:cNvSpPr/>
          <p:nvPr/>
        </p:nvSpPr>
        <p:spPr>
          <a:xfrm>
            <a:off x="152400" y="133985"/>
            <a:ext cx="8153400" cy="39878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>
            <a:spAutoFit/>
          </a:bodyPr>
          <a:lstStyle/>
          <a:p>
            <a:pPr eaLnBrk="0" hangingPunct="0"/>
            <a:r>
              <a:rPr sz="2000">
                <a:latin typeface="Times-BoldItalic"/>
              </a:rPr>
              <a:t>Control frames</a:t>
            </a:r>
          </a:p>
        </p:txBody>
      </p:sp>
      <p:pic>
        <p:nvPicPr>
          <p:cNvPr id="512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175" y="1371600"/>
            <a:ext cx="7413625" cy="16906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3075" y="3978275"/>
            <a:ext cx="5711825" cy="16827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2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/>
          <p:nvPr/>
        </p:nvSpPr>
        <p:spPr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txBody>
          <a:bodyPr wrap="none" anchor="ctr"/>
          <a:lstStyle/>
          <a:p>
            <a:pPr algn="ctr"/>
            <a:endParaRPr sz="2400" b="0" i="0">
              <a:latin typeface="Tahoma" panose="020B0604030504040204" pitchFamily="34" charset="0"/>
            </a:endParaRPr>
          </a:p>
        </p:txBody>
      </p:sp>
      <p:sp>
        <p:nvSpPr>
          <p:cNvPr id="60419" name="Rectangle 3"/>
          <p:cNvSpPr/>
          <p:nvPr/>
        </p:nvSpPr>
        <p:spPr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/>
          <a:lstStyle/>
          <a:p>
            <a:pPr algn="ctr"/>
            <a:endParaRPr sz="2400" b="0" i="0">
              <a:latin typeface="Tahoma" panose="020B0604030504040204" pitchFamily="34" charset="0"/>
            </a:endParaRPr>
          </a:p>
        </p:txBody>
      </p:sp>
      <p:sp>
        <p:nvSpPr>
          <p:cNvPr id="60420" name="Rectangle 4"/>
          <p:cNvSpPr/>
          <p:nvPr/>
        </p:nvSpPr>
        <p:spPr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wrap="none" anchor="ctr"/>
          <a:lstStyle/>
          <a:p>
            <a:pPr algn="ctr"/>
            <a:endParaRPr sz="2400" b="0" i="0">
              <a:latin typeface="Tahoma" panose="020B0604030504040204" pitchFamily="34" charset="0"/>
            </a:endParaRPr>
          </a:p>
        </p:txBody>
      </p:sp>
      <p:sp>
        <p:nvSpPr>
          <p:cNvPr id="60421" name="Rectangle 5"/>
          <p:cNvSpPr/>
          <p:nvPr/>
        </p:nvSpPr>
        <p:spPr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/>
          <a:lstStyle/>
          <a:p>
            <a:pPr algn="ctr"/>
            <a:endParaRPr sz="2400" b="0" i="0">
              <a:latin typeface="Tahoma" panose="020B0604030504040204" pitchFamily="34" charset="0"/>
            </a:endParaRPr>
          </a:p>
        </p:txBody>
      </p:sp>
      <p:sp>
        <p:nvSpPr>
          <p:cNvPr id="60422" name="Rectangle 6"/>
          <p:cNvSpPr/>
          <p:nvPr/>
        </p:nvSpPr>
        <p:spPr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/>
          <a:p>
            <a:pPr algn="ctr"/>
            <a:endParaRPr sz="2400" b="0" i="0">
              <a:latin typeface="Tahoma" panose="020B0604030504040204" pitchFamily="34" charset="0"/>
            </a:endParaRPr>
          </a:p>
        </p:txBody>
      </p:sp>
      <p:sp>
        <p:nvSpPr>
          <p:cNvPr id="60423" name="Rectangle 7"/>
          <p:cNvSpPr/>
          <p:nvPr/>
        </p:nvSpPr>
        <p:spPr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txBody>
          <a:bodyPr wrap="none" anchor="ctr"/>
          <a:lstStyle/>
          <a:p>
            <a:pPr algn="ctr"/>
            <a:endParaRPr sz="2400" b="0" i="0">
              <a:latin typeface="Tahoma" panose="020B0604030504040204" pitchFamily="34" charset="0"/>
            </a:endParaRPr>
          </a:p>
        </p:txBody>
      </p:sp>
      <p:sp>
        <p:nvSpPr>
          <p:cNvPr id="60424" name="Rectangle 8"/>
          <p:cNvSpPr/>
          <p:nvPr/>
        </p:nvSpPr>
        <p:spPr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/>
          <a:lstStyle/>
          <a:p>
            <a:pPr algn="ctr"/>
            <a:endParaRPr sz="2400" b="0" i="0">
              <a:latin typeface="Tahoma" panose="020B0604030504040204" pitchFamily="34" charset="0"/>
            </a:endParaRPr>
          </a:p>
        </p:txBody>
      </p:sp>
      <p:sp>
        <p:nvSpPr>
          <p:cNvPr id="8202" name="Text Box 9"/>
          <p:cNvSpPr txBox="1">
            <a:spLocks noChangeArrowheads="1"/>
          </p:cNvSpPr>
          <p:nvPr/>
        </p:nvSpPr>
        <p:spPr bwMode="auto">
          <a:xfrm>
            <a:off x="1106488" y="0"/>
            <a:ext cx="4826635" cy="64516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3200" b="1" i="1">
                <a:solidFill>
                  <a:schemeClr val="tx1"/>
                </a:solidFill>
                <a:latin typeface="Baby Kruffy" pitchFamily="2" charset="0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 pitchFamily="2" charset="0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600" b="1" i="1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  Addressing Mechanism</a:t>
            </a:r>
          </a:p>
        </p:txBody>
      </p:sp>
      <p:sp>
        <p:nvSpPr>
          <p:cNvPr id="60426" name="Rectangle 10"/>
          <p:cNvSpPr/>
          <p:nvPr/>
        </p:nvSpPr>
        <p:spPr>
          <a:xfrm>
            <a:off x="381000" y="1293813"/>
            <a:ext cx="7924800" cy="341632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/>
          <a:p>
            <a:pPr algn="just" eaLnBrk="0" hangingPunct="0"/>
            <a:r>
              <a:rPr sz="2400" dirty="0">
                <a:latin typeface="Times New Roman" panose="02020603050405020304" charset="0"/>
              </a:rPr>
              <a:t>The IEEE 802.11 addressing mechanism specifies four cases, defined by the value of the two flags in the FC field, To DS and From DS. </a:t>
            </a:r>
          </a:p>
          <a:p>
            <a:pPr algn="just" eaLnBrk="0" hangingPunct="0"/>
            <a:endParaRPr sz="2400" dirty="0">
              <a:latin typeface="Times New Roman" panose="02020603050405020304" charset="0"/>
            </a:endParaRPr>
          </a:p>
          <a:p>
            <a:pPr algn="just" eaLnBrk="0" hangingPunct="0"/>
            <a:r>
              <a:rPr sz="2400" dirty="0">
                <a:latin typeface="Times New Roman" panose="02020603050405020304" charset="0"/>
              </a:rPr>
              <a:t>Each flag can be either 0 or 1, resulting in four different situations. </a:t>
            </a:r>
          </a:p>
          <a:p>
            <a:pPr algn="just" eaLnBrk="0" hangingPunct="0"/>
            <a:endParaRPr sz="2400" dirty="0">
              <a:latin typeface="Times New Roman" panose="02020603050405020304" charset="0"/>
            </a:endParaRPr>
          </a:p>
          <a:p>
            <a:pPr algn="just" eaLnBrk="0" hangingPunct="0"/>
            <a:r>
              <a:rPr sz="2400" dirty="0">
                <a:latin typeface="Times New Roman" panose="02020603050405020304" charset="0"/>
              </a:rPr>
              <a:t>The interpretation of the four addresses (address 1 to address 4) in the MAC frame depends on the value of these flags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4"/>
          <p:cNvSpPr/>
          <p:nvPr/>
        </p:nvSpPr>
        <p:spPr>
          <a:xfrm>
            <a:off x="152400" y="133985"/>
            <a:ext cx="4067175" cy="39878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anchor="ctr">
            <a:spAutoFit/>
          </a:bodyPr>
          <a:lstStyle/>
          <a:p>
            <a:pPr eaLnBrk="0" hangingPunct="0"/>
            <a:r>
              <a:rPr sz="2000">
                <a:latin typeface="Times-BoldItalic"/>
              </a:rPr>
              <a:t>Addressing mechanisms</a:t>
            </a:r>
          </a:p>
        </p:txBody>
      </p:sp>
      <p:pic>
        <p:nvPicPr>
          <p:cNvPr id="6146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63" y="993775"/>
            <a:ext cx="3657600" cy="12112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7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2205355"/>
            <a:ext cx="3736975" cy="1654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8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563" y="3448050"/>
            <a:ext cx="3678237" cy="1809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9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9175" y="4438650"/>
            <a:ext cx="3749675" cy="18097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62467" name="Group 1"/>
          <p:cNvGrpSpPr/>
          <p:nvPr/>
        </p:nvGrpSpPr>
        <p:grpSpPr>
          <a:xfrm>
            <a:off x="4378325" y="0"/>
            <a:ext cx="4680585" cy="1748790"/>
            <a:chOff x="304800" y="2590800"/>
            <a:chExt cx="8280127" cy="1747450"/>
          </a:xfrm>
        </p:grpSpPr>
        <p:pic>
          <p:nvPicPr>
            <p:cNvPr id="62468" name="Picture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4800" y="2590800"/>
              <a:ext cx="8280127" cy="174745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2469" name="Rectangle 17"/>
            <p:cNvSpPr/>
            <p:nvPr/>
          </p:nvSpPr>
          <p:spPr>
            <a:xfrm>
              <a:off x="381000" y="2590800"/>
              <a:ext cx="8077200" cy="1747450"/>
            </a:xfrm>
            <a:prstGeom prst="rect">
              <a:avLst/>
            </a:prstGeom>
            <a:noFill/>
            <a:ln w="101600" cap="flat" cmpd="sng">
              <a:solidFill>
                <a:srgbClr val="0000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eaLnBrk="0" hangingPunct="0"/>
              <a:endParaRPr>
                <a:latin typeface="Baby Kruffy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2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0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3EA49E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>
            <a:noAutofit/>
          </a:bodyPr>
          <a:lstStyle/>
          <a:p>
            <a:pPr lvl="0" algn="ctr" eaLnBrk="0" hangingPunct="0">
              <a:buClrTx/>
              <a:buSzTx/>
              <a:buFontTx/>
              <a:defRPr/>
            </a:pPr>
            <a:endParaRPr lang="en-US" b="1" noProof="0" dirty="0">
              <a:ln>
                <a:noFill/>
              </a:ln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charset="0"/>
              <a:sym typeface="+mn-ea"/>
            </a:endParaRPr>
          </a:p>
        </p:txBody>
      </p:sp>
      <p:sp>
        <p:nvSpPr>
          <p:cNvPr id="911363" name="Text Box 3"/>
          <p:cNvSpPr txBox="1">
            <a:spLocks noChangeArrowheads="1"/>
          </p:cNvSpPr>
          <p:nvPr/>
        </p:nvSpPr>
        <p:spPr bwMode="auto">
          <a:xfrm>
            <a:off x="3114675" y="394335"/>
            <a:ext cx="1943735" cy="5835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b="1" noProof="0" dirty="0" smtClean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" pitchFamily="18" charset="0"/>
                <a:sym typeface="+mn-ea"/>
              </a:rPr>
              <a:t>AGENDA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" pitchFamily="18" charset="0"/>
              <a:ea typeface="+mn-ea"/>
              <a:cs typeface="+mn-cs"/>
            </a:endParaRPr>
          </a:p>
        </p:txBody>
      </p:sp>
      <p:sp>
        <p:nvSpPr>
          <p:cNvPr id="21508" name="Text Box 4"/>
          <p:cNvSpPr txBox="1"/>
          <p:nvPr/>
        </p:nvSpPr>
        <p:spPr>
          <a:xfrm>
            <a:off x="8229600" y="6400800"/>
            <a:ext cx="1841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0" hangingPunct="0"/>
            <a:endParaRPr sz="1800" i="0">
              <a:latin typeface="Times New Roman" panose="02020603050405020304" charset="0"/>
            </a:endParaRPr>
          </a:p>
        </p:txBody>
      </p:sp>
      <p:sp>
        <p:nvSpPr>
          <p:cNvPr id="21509" name="Rectangle 8"/>
          <p:cNvSpPr/>
          <p:nvPr/>
        </p:nvSpPr>
        <p:spPr>
          <a:xfrm>
            <a:off x="381000" y="1658938"/>
            <a:ext cx="8077200" cy="40010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lvl="1" indent="-457200" algn="just" eaLnBrk="0" hangingPunct="0">
              <a:buFont typeface="Arial" panose="020B0604020202020204" pitchFamily="34" charset="0"/>
              <a:buChar char="•"/>
            </a:pPr>
            <a:r>
              <a:rPr lang="en-US" sz="2000" dirty="0">
                <a:latin typeface="Times-Roman"/>
                <a:sym typeface="+mn-ea"/>
              </a:rPr>
              <a:t>Physical Layer </a:t>
            </a:r>
          </a:p>
          <a:p>
            <a:pPr marL="0" lvl="1" algn="just" eaLnBrk="0" hangingPunct="0">
              <a:buFont typeface="Arial" panose="020B0604020202020204" pitchFamily="34" charset="0"/>
            </a:pPr>
            <a:r>
              <a:rPr lang="en-US" sz="2000" dirty="0" smtClean="0">
                <a:latin typeface="Times-Roman"/>
                <a:sym typeface="+mn-ea"/>
              </a:rPr>
              <a:t>Bluetooth</a:t>
            </a:r>
            <a:endParaRPr lang="en-US" sz="2000" dirty="0">
              <a:latin typeface="Times-Roman"/>
              <a:sym typeface="+mn-ea"/>
            </a:endParaRPr>
          </a:p>
          <a:p>
            <a:pPr lvl="2" indent="-457200" algn="just" eaLnBrk="0" hangingPunct="0">
              <a:buFont typeface="Arial" panose="020B0604020202020204" pitchFamily="34" charset="0"/>
              <a:buChar char="•"/>
            </a:pPr>
            <a:r>
              <a:rPr lang="en-US" sz="2000" dirty="0">
                <a:latin typeface="Times-Roman"/>
                <a:sym typeface="+mn-ea"/>
              </a:rPr>
              <a:t>Architecture</a:t>
            </a:r>
          </a:p>
          <a:p>
            <a:pPr lvl="3" indent="-457200" algn="just" eaLnBrk="0" hangingPunct="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-Roman"/>
                <a:sym typeface="+mn-ea"/>
              </a:rPr>
              <a:t>Piconet</a:t>
            </a:r>
            <a:endParaRPr lang="en-US" sz="2000" dirty="0">
              <a:latin typeface="Times-Roman"/>
              <a:sym typeface="+mn-ea"/>
            </a:endParaRPr>
          </a:p>
          <a:p>
            <a:pPr lvl="3" indent="-457200" algn="just" eaLnBrk="0" hangingPunct="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-Roman"/>
                <a:sym typeface="+mn-ea"/>
              </a:rPr>
              <a:t>Scatternet</a:t>
            </a:r>
            <a:endParaRPr lang="en-US" sz="2000" dirty="0">
              <a:latin typeface="Times-Roman"/>
              <a:sym typeface="+mn-ea"/>
            </a:endParaRPr>
          </a:p>
          <a:p>
            <a:pPr lvl="3" indent="-457200" algn="just" eaLnBrk="0" hangingPunct="0">
              <a:buFont typeface="Arial" panose="020B0604020202020204" pitchFamily="34" charset="0"/>
              <a:buChar char="•"/>
            </a:pPr>
            <a:r>
              <a:rPr lang="en-US" sz="2000" dirty="0">
                <a:latin typeface="Times-Roman"/>
                <a:sym typeface="+mn-ea"/>
              </a:rPr>
              <a:t>Bluetooth devices</a:t>
            </a:r>
          </a:p>
          <a:p>
            <a:pPr lvl="2" indent="-457200" algn="just" eaLnBrk="0" hangingPunct="0">
              <a:buFont typeface="Arial" panose="020B0604020202020204" pitchFamily="34" charset="0"/>
              <a:buChar char="•"/>
            </a:pPr>
            <a:r>
              <a:rPr lang="en-US" sz="2000" dirty="0">
                <a:latin typeface="Times-Roman"/>
                <a:sym typeface="+mn-ea"/>
              </a:rPr>
              <a:t>Layers</a:t>
            </a:r>
          </a:p>
          <a:p>
            <a:pPr lvl="3" indent="-457200" algn="just" eaLnBrk="0" hangingPunct="0">
              <a:buFont typeface="Arial" panose="020B0604020202020204" pitchFamily="34" charset="0"/>
              <a:buChar char="•"/>
            </a:pPr>
            <a:r>
              <a:rPr lang="en-US" sz="2000" dirty="0">
                <a:latin typeface="Times-Roman"/>
                <a:sym typeface="+mn-ea"/>
              </a:rPr>
              <a:t>Bluetooth layer</a:t>
            </a:r>
          </a:p>
          <a:p>
            <a:pPr lvl="3" indent="-457200" algn="just" eaLnBrk="0" hangingPunct="0">
              <a:buFont typeface="Arial" panose="020B0604020202020204" pitchFamily="34" charset="0"/>
              <a:buChar char="•"/>
            </a:pPr>
            <a:r>
              <a:rPr lang="en-US" sz="2000" dirty="0">
                <a:latin typeface="Times-Roman"/>
                <a:sym typeface="+mn-ea"/>
              </a:rPr>
              <a:t>Frame format</a:t>
            </a:r>
          </a:p>
          <a:p>
            <a:pPr lvl="3" indent="-457200" algn="just" eaLnBrk="0" hangingPunct="0">
              <a:buFont typeface="Arial" panose="020B0604020202020204" pitchFamily="34" charset="0"/>
              <a:buChar char="•"/>
            </a:pPr>
            <a:r>
              <a:rPr lang="en-US" sz="2000" dirty="0">
                <a:latin typeface="Times-Roman"/>
                <a:sym typeface="+mn-ea"/>
              </a:rPr>
              <a:t>Radio layer</a:t>
            </a:r>
          </a:p>
          <a:p>
            <a:pPr marL="0" lvl="1" indent="-457200" algn="just" eaLnBrk="0" hangingPunct="0">
              <a:buFont typeface="Arial" panose="020B0604020202020204" pitchFamily="34" charset="0"/>
              <a:buChar char="•"/>
            </a:pPr>
            <a:endParaRPr lang="en-US" sz="1800" dirty="0">
              <a:latin typeface="Times-Roman"/>
              <a:sym typeface="+mn-ea"/>
            </a:endParaRPr>
          </a:p>
          <a:p>
            <a:pPr marL="0" lvl="1" indent="-457200" algn="just" eaLnBrk="0" hangingPunct="0">
              <a:buFont typeface="Arial" panose="020B0604020202020204" pitchFamily="34" charset="0"/>
              <a:buChar char="•"/>
            </a:pPr>
            <a:endParaRPr lang="en-US" sz="1800" dirty="0">
              <a:latin typeface="Times-Roman"/>
            </a:endParaRPr>
          </a:p>
          <a:p>
            <a:pPr marL="457200" indent="-457200" algn="just" eaLnBrk="0" hangingPunct="0">
              <a:buFont typeface="Arial" panose="020B0604020202020204" pitchFamily="34" charset="0"/>
              <a:buChar char="•"/>
            </a:pPr>
            <a:endParaRPr lang="en-US" sz="1800" dirty="0">
              <a:latin typeface="Times-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14"/>
          <p:cNvSpPr/>
          <p:nvPr/>
        </p:nvSpPr>
        <p:spPr>
          <a:xfrm>
            <a:off x="152400" y="133985"/>
            <a:ext cx="8153400" cy="39878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>
            <a:spAutoFit/>
          </a:bodyPr>
          <a:lstStyle/>
          <a:p>
            <a:pPr eaLnBrk="0" hangingPunct="0"/>
            <a:r>
              <a:rPr sz="2000">
                <a:solidFill>
                  <a:srgbClr val="FF0000"/>
                </a:solidFill>
                <a:latin typeface="Times-BoldItalic"/>
              </a:rPr>
              <a:t> </a:t>
            </a:r>
            <a:r>
              <a:rPr sz="2000">
                <a:latin typeface="Times-BoldItalic"/>
              </a:rPr>
              <a:t>Exposed station problem</a:t>
            </a:r>
          </a:p>
        </p:txBody>
      </p:sp>
      <p:pic>
        <p:nvPicPr>
          <p:cNvPr id="7171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57400"/>
            <a:ext cx="8201025" cy="3086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2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200400"/>
            <a:ext cx="4856163" cy="3603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3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581400"/>
            <a:ext cx="2435225" cy="3603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6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5200" y="4765675"/>
            <a:ext cx="1657350" cy="679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7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7400" y="3379788"/>
            <a:ext cx="2222500" cy="1117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8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738" y="3938588"/>
            <a:ext cx="4856162" cy="7667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225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2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/>
          <p:nvPr/>
        </p:nvSpPr>
        <p:spPr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txBody>
          <a:bodyPr wrap="none" anchor="ctr"/>
          <a:lstStyle/>
          <a:p>
            <a:pPr algn="ctr"/>
            <a:endParaRPr sz="2400" b="0" i="0">
              <a:latin typeface="Tahoma" panose="020B0604030504040204" pitchFamily="34" charset="0"/>
            </a:endParaRPr>
          </a:p>
        </p:txBody>
      </p:sp>
      <p:sp>
        <p:nvSpPr>
          <p:cNvPr id="68611" name="Rectangle 3"/>
          <p:cNvSpPr/>
          <p:nvPr/>
        </p:nvSpPr>
        <p:spPr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/>
          <a:lstStyle/>
          <a:p>
            <a:pPr algn="ctr"/>
            <a:endParaRPr sz="2400" b="0" i="0">
              <a:latin typeface="Tahoma" panose="020B0604030504040204" pitchFamily="34" charset="0"/>
            </a:endParaRPr>
          </a:p>
        </p:txBody>
      </p:sp>
      <p:sp>
        <p:nvSpPr>
          <p:cNvPr id="68612" name="Rectangle 4"/>
          <p:cNvSpPr/>
          <p:nvPr/>
        </p:nvSpPr>
        <p:spPr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wrap="none" anchor="ctr"/>
          <a:lstStyle/>
          <a:p>
            <a:pPr algn="ctr"/>
            <a:endParaRPr sz="2400" b="0" i="0">
              <a:latin typeface="Tahoma" panose="020B0604030504040204" pitchFamily="34" charset="0"/>
            </a:endParaRPr>
          </a:p>
        </p:txBody>
      </p:sp>
      <p:sp>
        <p:nvSpPr>
          <p:cNvPr id="68613" name="Rectangle 5"/>
          <p:cNvSpPr/>
          <p:nvPr/>
        </p:nvSpPr>
        <p:spPr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/>
          <a:lstStyle/>
          <a:p>
            <a:pPr algn="ctr"/>
            <a:endParaRPr sz="2400" b="0" i="0">
              <a:latin typeface="Tahoma" panose="020B0604030504040204" pitchFamily="34" charset="0"/>
            </a:endParaRPr>
          </a:p>
        </p:txBody>
      </p:sp>
      <p:sp>
        <p:nvSpPr>
          <p:cNvPr id="68614" name="Rectangle 6"/>
          <p:cNvSpPr/>
          <p:nvPr/>
        </p:nvSpPr>
        <p:spPr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/>
          <a:p>
            <a:pPr algn="ctr"/>
            <a:endParaRPr sz="2400" b="0" i="0">
              <a:latin typeface="Tahoma" panose="020B0604030504040204" pitchFamily="34" charset="0"/>
            </a:endParaRPr>
          </a:p>
        </p:txBody>
      </p:sp>
      <p:sp>
        <p:nvSpPr>
          <p:cNvPr id="68615" name="Rectangle 7"/>
          <p:cNvSpPr/>
          <p:nvPr/>
        </p:nvSpPr>
        <p:spPr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txBody>
          <a:bodyPr wrap="none" anchor="ctr"/>
          <a:lstStyle/>
          <a:p>
            <a:pPr algn="ctr"/>
            <a:endParaRPr sz="2400" b="0" i="0">
              <a:latin typeface="Tahoma" panose="020B0604030504040204" pitchFamily="34" charset="0"/>
            </a:endParaRPr>
          </a:p>
        </p:txBody>
      </p:sp>
      <p:sp>
        <p:nvSpPr>
          <p:cNvPr id="68616" name="Rectangle 8"/>
          <p:cNvSpPr/>
          <p:nvPr/>
        </p:nvSpPr>
        <p:spPr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/>
          <a:lstStyle/>
          <a:p>
            <a:pPr algn="ctr"/>
            <a:endParaRPr sz="2400" b="0" i="0">
              <a:latin typeface="Tahoma" panose="020B0604030504040204" pitchFamily="34" charset="0"/>
            </a:endParaRPr>
          </a:p>
        </p:txBody>
      </p:sp>
      <p:sp>
        <p:nvSpPr>
          <p:cNvPr id="8202" name="Text Box 9"/>
          <p:cNvSpPr txBox="1">
            <a:spLocks noChangeArrowheads="1"/>
          </p:cNvSpPr>
          <p:nvPr/>
        </p:nvSpPr>
        <p:spPr bwMode="auto">
          <a:xfrm>
            <a:off x="1106488" y="0"/>
            <a:ext cx="3103880" cy="64516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3200" b="1" i="1">
                <a:solidFill>
                  <a:schemeClr val="tx1"/>
                </a:solidFill>
                <a:latin typeface="Baby Kruffy" pitchFamily="2" charset="0"/>
              </a:defRPr>
            </a:lvl1pPr>
            <a:lvl2pPr marL="742950" indent="-285750">
              <a:defRPr sz="3200" b="1" i="1">
                <a:solidFill>
                  <a:schemeClr val="tx1"/>
                </a:solidFill>
                <a:latin typeface="Baby Kruffy" pitchFamily="2" charset="0"/>
              </a:defRPr>
            </a:lvl2pPr>
            <a:lvl3pPr marL="11430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3pPr>
            <a:lvl4pPr marL="16002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4pPr>
            <a:lvl5pPr marL="2057400" indent="-228600">
              <a:defRPr sz="3200" b="1" i="1">
                <a:solidFill>
                  <a:schemeClr val="tx1"/>
                </a:solidFill>
                <a:latin typeface="Baby Kruffy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 pitchFamily="2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600" b="1" i="1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 Physical Layer</a:t>
            </a:r>
          </a:p>
        </p:txBody>
      </p:sp>
      <p:sp>
        <p:nvSpPr>
          <p:cNvPr id="68618" name="Rectangle 10"/>
          <p:cNvSpPr/>
          <p:nvPr/>
        </p:nvSpPr>
        <p:spPr>
          <a:xfrm>
            <a:off x="381000" y="1293813"/>
            <a:ext cx="7924800" cy="3108543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/>
          <a:p>
            <a:pPr algn="just" eaLnBrk="0" hangingPunct="0"/>
            <a:r>
              <a:rPr lang="en-IN" sz="2800" dirty="0" smtClean="0">
                <a:latin typeface="Times New Roman" panose="02020603050405020304" charset="0"/>
              </a:rPr>
              <a:t>S</a:t>
            </a:r>
            <a:r>
              <a:rPr sz="2800" dirty="0" smtClean="0">
                <a:latin typeface="Times New Roman" panose="02020603050405020304" charset="0"/>
              </a:rPr>
              <a:t>ix specifications</a:t>
            </a:r>
            <a:endParaRPr lang="en-IN" sz="2800" dirty="0" smtClean="0">
              <a:latin typeface="Times New Roman" panose="02020603050405020304" charset="0"/>
            </a:endParaRPr>
          </a:p>
          <a:p>
            <a:pPr algn="just" eaLnBrk="0" hangingPunct="0"/>
            <a:r>
              <a:rPr lang="en-IN" sz="2800" dirty="0" smtClean="0">
                <a:latin typeface="Times New Roman" panose="02020603050405020304" charset="0"/>
              </a:rPr>
              <a:t> </a:t>
            </a:r>
          </a:p>
          <a:p>
            <a:pPr algn="just" eaLnBrk="0" hangingPunct="0"/>
            <a:r>
              <a:rPr sz="2800" dirty="0" smtClean="0">
                <a:latin typeface="Times New Roman" panose="02020603050405020304" charset="0"/>
              </a:rPr>
              <a:t>All </a:t>
            </a:r>
            <a:r>
              <a:rPr sz="2800" dirty="0">
                <a:latin typeface="Times New Roman" panose="02020603050405020304" charset="0"/>
              </a:rPr>
              <a:t>implementations, except the infrared, operate in the industrial, scientific, and medical (ISM) band, which defines three unlicensed bands in the three ranges 902–928 MHz, 2.400–4.835 GHz, and 5.725–5.850 GHz.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4"/>
          <p:cNvSpPr>
            <a:spLocks noChangeArrowheads="1"/>
          </p:cNvSpPr>
          <p:nvPr/>
        </p:nvSpPr>
        <p:spPr bwMode="auto">
          <a:xfrm>
            <a:off x="838200" y="71438"/>
            <a:ext cx="8153400" cy="398780"/>
          </a:xfrm>
          <a:prstGeom prst="rect">
            <a:avLst/>
          </a:prstGeom>
          <a:solidFill>
            <a:sysClr val="window" lastClr="FFFFFF"/>
          </a:solidFill>
          <a:ln>
            <a:noFill/>
          </a:ln>
        </p:spPr>
        <p:txBody>
          <a:bodyPr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-BoldItalic"/>
                <a:ea typeface="+mn-ea"/>
                <a:cs typeface="+mn-cs"/>
              </a:rPr>
              <a:t> 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-BoldItalic"/>
                <a:ea typeface="+mn-ea"/>
                <a:cs typeface="+mn-cs"/>
              </a:rPr>
              <a:t>Specifications</a:t>
            </a:r>
          </a:p>
        </p:txBody>
      </p:sp>
      <p:grpSp>
        <p:nvGrpSpPr>
          <p:cNvPr id="70659" name="Group 1"/>
          <p:cNvGrpSpPr/>
          <p:nvPr/>
        </p:nvGrpSpPr>
        <p:grpSpPr>
          <a:xfrm>
            <a:off x="96838" y="1340768"/>
            <a:ext cx="8894762" cy="2692400"/>
            <a:chOff x="35786" y="2362200"/>
            <a:chExt cx="9007498" cy="2692967"/>
          </a:xfrm>
        </p:grpSpPr>
        <p:pic>
          <p:nvPicPr>
            <p:cNvPr id="70660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86" y="2362200"/>
              <a:ext cx="9007498" cy="2692967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70661" name="Rectangle 17"/>
            <p:cNvSpPr/>
            <p:nvPr/>
          </p:nvSpPr>
          <p:spPr>
            <a:xfrm>
              <a:off x="152400" y="2438400"/>
              <a:ext cx="8778240" cy="2560320"/>
            </a:xfrm>
            <a:prstGeom prst="rect">
              <a:avLst/>
            </a:prstGeom>
            <a:noFill/>
            <a:ln w="101600" cap="flat" cmpd="sng">
              <a:solidFill>
                <a:srgbClr val="0000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eaLnBrk="0" hangingPunct="0"/>
              <a:endParaRPr>
                <a:latin typeface="Baby Kruffy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14"/>
          <p:cNvSpPr/>
          <p:nvPr/>
        </p:nvSpPr>
        <p:spPr>
          <a:xfrm>
            <a:off x="152400" y="133985"/>
            <a:ext cx="8153400" cy="39878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>
            <a:spAutoFit/>
          </a:bodyPr>
          <a:lstStyle/>
          <a:p>
            <a:pPr eaLnBrk="0" hangingPunct="0"/>
            <a:r>
              <a:rPr sz="2000">
                <a:solidFill>
                  <a:srgbClr val="FF0000"/>
                </a:solidFill>
                <a:latin typeface="Times-BoldItalic"/>
              </a:rPr>
              <a:t> </a:t>
            </a:r>
            <a:r>
              <a:rPr sz="2000">
                <a:latin typeface="Times-BoldItalic"/>
              </a:rPr>
              <a:t>Physical layer of IEEE 802.11 FHSS</a:t>
            </a:r>
          </a:p>
        </p:txBody>
      </p:sp>
      <p:pic>
        <p:nvPicPr>
          <p:cNvPr id="72707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905000"/>
            <a:ext cx="7078663" cy="3365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14"/>
          <p:cNvSpPr/>
          <p:nvPr/>
        </p:nvSpPr>
        <p:spPr>
          <a:xfrm>
            <a:off x="152400" y="133985"/>
            <a:ext cx="8153400" cy="39878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>
            <a:spAutoFit/>
          </a:bodyPr>
          <a:lstStyle/>
          <a:p>
            <a:pPr eaLnBrk="0" hangingPunct="0"/>
            <a:r>
              <a:rPr sz="2000">
                <a:solidFill>
                  <a:srgbClr val="FF0000"/>
                </a:solidFill>
                <a:latin typeface="Times-BoldItalic"/>
              </a:rPr>
              <a:t> </a:t>
            </a:r>
            <a:r>
              <a:rPr sz="2000">
                <a:latin typeface="Times-BoldItalic"/>
              </a:rPr>
              <a:t>Physical layer of IEEE 802.11 DSSS</a:t>
            </a:r>
          </a:p>
        </p:txBody>
      </p:sp>
      <p:pic>
        <p:nvPicPr>
          <p:cNvPr id="2560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743200"/>
            <a:ext cx="8305800" cy="14890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4"/>
          <p:cNvSpPr/>
          <p:nvPr/>
        </p:nvSpPr>
        <p:spPr>
          <a:xfrm>
            <a:off x="152400" y="133985"/>
            <a:ext cx="8153400" cy="39878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>
            <a:spAutoFit/>
          </a:bodyPr>
          <a:lstStyle/>
          <a:p>
            <a:pPr eaLnBrk="0" hangingPunct="0"/>
            <a:r>
              <a:rPr sz="2000">
                <a:solidFill>
                  <a:srgbClr val="FF0000"/>
                </a:solidFill>
                <a:latin typeface="Times-BoldItalic"/>
              </a:rPr>
              <a:t>  </a:t>
            </a:r>
            <a:r>
              <a:rPr sz="2000">
                <a:latin typeface="Times-BoldItalic"/>
              </a:rPr>
              <a:t>Physical layer of IEEE 802.11 infrared</a:t>
            </a:r>
          </a:p>
        </p:txBody>
      </p:sp>
      <p:pic>
        <p:nvPicPr>
          <p:cNvPr id="26628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63" y="2743200"/>
            <a:ext cx="8097837" cy="16748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4"/>
          <p:cNvSpPr/>
          <p:nvPr/>
        </p:nvSpPr>
        <p:spPr>
          <a:xfrm>
            <a:off x="152400" y="133985"/>
            <a:ext cx="8153400" cy="39878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>
            <a:spAutoFit/>
          </a:bodyPr>
          <a:lstStyle/>
          <a:p>
            <a:pPr eaLnBrk="0" hangingPunct="0"/>
            <a:r>
              <a:rPr sz="2000">
                <a:solidFill>
                  <a:srgbClr val="FF0000"/>
                </a:solidFill>
                <a:latin typeface="Times-BoldItalic"/>
              </a:rPr>
              <a:t>  </a:t>
            </a:r>
            <a:r>
              <a:rPr sz="2000">
                <a:latin typeface="Times-BoldItalic"/>
              </a:rPr>
              <a:t>Physical layer of IEEE 802.11b</a:t>
            </a:r>
          </a:p>
        </p:txBody>
      </p:sp>
      <p:pic>
        <p:nvPicPr>
          <p:cNvPr id="27652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75" y="2362200"/>
            <a:ext cx="8340725" cy="2616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Check Your Understanding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altLang="en-IN" dirty="0" smtClean="0"/>
              <a:t>What is the use of repetition intervals in WLAN</a:t>
            </a:r>
          </a:p>
          <a:p>
            <a:pPr>
              <a:lnSpc>
                <a:spcPct val="200000"/>
              </a:lnSpc>
            </a:pPr>
            <a:r>
              <a:rPr lang="en-US" altLang="en-IN" dirty="0" smtClean="0"/>
              <a:t>Difference between PCF and DCF?</a:t>
            </a:r>
            <a:endParaRPr lang="en-US" altLang="en-IN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Outcome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Student should be able to </a:t>
            </a:r>
          </a:p>
          <a:p>
            <a:pPr marL="0" indent="0">
              <a:buNone/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Explain the various categories of </a:t>
            </a:r>
            <a:r>
              <a:rPr lang="en-US" dirty="0" smtClean="0"/>
              <a:t>Wireless LAN technology</a:t>
            </a:r>
          </a:p>
          <a:p>
            <a:pPr eaLnBrk="1" hangingPunct="1">
              <a:lnSpc>
                <a:spcPct val="90000"/>
              </a:lnSpc>
            </a:pPr>
            <a:endParaRPr lang="en-US" dirty="0" smtClean="0"/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Demonstrate the various wireless specific problems</a:t>
            </a:r>
          </a:p>
          <a:p>
            <a:pPr eaLnBrk="1" hangingPunct="1">
              <a:lnSpc>
                <a:spcPct val="90000"/>
              </a:lnSpc>
            </a:pPr>
            <a:endParaRPr lang="en-US" dirty="0" smtClean="0"/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Explain the frame format and addressing schemes of WLAN</a:t>
            </a:r>
            <a:endParaRPr lang="en-US" dirty="0" smtClean="0"/>
          </a:p>
          <a:p>
            <a:pPr eaLnBrk="1" hangingPunct="1">
              <a:lnSpc>
                <a:spcPct val="90000"/>
              </a:lnSpc>
            </a:pPr>
            <a:endParaRPr lang="en-US" dirty="0" smtClean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5"/>
          <p:cNvSpPr>
            <a:spLocks noGrp="1"/>
          </p:cNvSpPr>
          <p:nvPr>
            <p:ph type="ctrTitle"/>
          </p:nvPr>
        </p:nvSpPr>
        <p:spPr/>
        <p:txBody>
          <a:bodyPr vert="horz" wrap="square" lIns="91440" tIns="45720" rIns="91440" bIns="45720" anchor="ctr"/>
          <a:lstStyle/>
          <a:p>
            <a:pPr>
              <a:buClrTx/>
              <a:buSzTx/>
              <a:buFontTx/>
            </a:pPr>
            <a:r>
              <a:rPr lang="en-IN" altLang="x-none" sz="5400" b="1" dirty="0"/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4" descr="Uses and Benefits of Computer Network in Business Applications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00" y="274638"/>
            <a:ext cx="4708525" cy="5803900"/>
          </a:xfrm>
        </p:spPr>
      </p:pic>
      <p:pic>
        <p:nvPicPr>
          <p:cNvPr id="9218" name="Picture 6" descr="Top Team Computer Networks - Home | Faceboo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763" y="488950"/>
            <a:ext cx="4097337" cy="53736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483" y="2292350"/>
            <a:ext cx="7772400" cy="1362075"/>
          </a:xfrm>
        </p:spPr>
        <p:txBody>
          <a:bodyPr/>
          <a:lstStyle/>
          <a:p>
            <a:pPr algn="ctr"/>
            <a:r>
              <a:rPr lang="en-US">
                <a:sym typeface="+mn-ea"/>
              </a:rPr>
              <a:t>INTRODUCTION</a:t>
            </a:r>
            <a:r>
              <a:rPr lang="en-US"/>
              <a:t/>
            </a:r>
            <a:br>
              <a:rPr lang="en-US"/>
            </a:b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911363" name="Text Box 3"/>
          <p:cNvSpPr txBox="1">
            <a:spLocks noChangeArrowheads="1"/>
          </p:cNvSpPr>
          <p:nvPr/>
        </p:nvSpPr>
        <p:spPr bwMode="auto">
          <a:xfrm>
            <a:off x="228600" y="406400"/>
            <a:ext cx="3637280" cy="10763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" pitchFamily="18" charset="0"/>
                <a:ea typeface="+mn-ea"/>
                <a:cs typeface="+mn-cs"/>
              </a:rPr>
              <a:t>  INTRODUCTION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" pitchFamily="18" charset="0"/>
              <a:ea typeface="+mn-ea"/>
              <a:cs typeface="+mn-cs"/>
            </a:endParaRPr>
          </a:p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" pitchFamily="18" charset="0"/>
              <a:ea typeface="+mn-ea"/>
              <a:cs typeface="+mn-cs"/>
            </a:endParaRPr>
          </a:p>
        </p:txBody>
      </p:sp>
      <p:sp>
        <p:nvSpPr>
          <p:cNvPr id="21508" name="Text Box 4"/>
          <p:cNvSpPr txBox="1"/>
          <p:nvPr/>
        </p:nvSpPr>
        <p:spPr>
          <a:xfrm>
            <a:off x="8229600" y="6400800"/>
            <a:ext cx="1841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0" hangingPunct="0"/>
            <a:endParaRPr sz="1800" i="0">
              <a:latin typeface="Times New Roman" panose="02020603050405020304" charset="0"/>
            </a:endParaRPr>
          </a:p>
        </p:txBody>
      </p:sp>
      <p:sp>
        <p:nvSpPr>
          <p:cNvPr id="21509" name="Rectangle 8"/>
          <p:cNvSpPr/>
          <p:nvPr/>
        </p:nvSpPr>
        <p:spPr>
          <a:xfrm>
            <a:off x="381000" y="1658938"/>
            <a:ext cx="8077200" cy="397031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algn="just" eaLnBrk="0" hangingPunct="0">
              <a:buFont typeface="Arial" panose="020B0604020202020204" pitchFamily="34" charset="0"/>
              <a:buChar char="•"/>
            </a:pPr>
            <a:r>
              <a:rPr sz="2800" dirty="0">
                <a:latin typeface="Times-Roman"/>
              </a:rPr>
              <a:t>Wireless communication is one of the fastest-growing technologies. </a:t>
            </a:r>
            <a:endParaRPr lang="en-IN" sz="2800" dirty="0" smtClean="0">
              <a:latin typeface="Times-Roman"/>
            </a:endParaRPr>
          </a:p>
          <a:p>
            <a:pPr marL="457200" indent="-457200" algn="just" eaLnBrk="0" hangingPunct="0">
              <a:buFont typeface="Arial" panose="020B0604020202020204" pitchFamily="34" charset="0"/>
              <a:buChar char="•"/>
            </a:pPr>
            <a:endParaRPr sz="2800" dirty="0">
              <a:latin typeface="Times-Roman"/>
            </a:endParaRPr>
          </a:p>
          <a:p>
            <a:pPr marL="457200" indent="-457200" algn="just" eaLnBrk="0" hangingPunct="0">
              <a:buFont typeface="Arial" panose="020B0604020202020204" pitchFamily="34" charset="0"/>
              <a:buChar char="•"/>
            </a:pPr>
            <a:r>
              <a:rPr sz="2800" dirty="0">
                <a:latin typeface="Times-Roman"/>
              </a:rPr>
              <a:t>The demand for connecting devices without the use of cables is increasing everywhere</a:t>
            </a:r>
            <a:r>
              <a:rPr sz="2800" dirty="0" smtClean="0">
                <a:latin typeface="Times-Roman"/>
              </a:rPr>
              <a:t>.</a:t>
            </a:r>
            <a:endParaRPr lang="en-IN" sz="2800" dirty="0" smtClean="0">
              <a:latin typeface="Times-Roman"/>
            </a:endParaRPr>
          </a:p>
          <a:p>
            <a:pPr marL="457200" indent="-457200" algn="just" eaLnBrk="0" hangingPunct="0">
              <a:buFont typeface="Arial" panose="020B0604020202020204" pitchFamily="34" charset="0"/>
              <a:buChar char="•"/>
            </a:pPr>
            <a:endParaRPr sz="2800" dirty="0">
              <a:latin typeface="Times-Roman"/>
            </a:endParaRPr>
          </a:p>
          <a:p>
            <a:pPr marL="457200" indent="-457200" algn="just" eaLnBrk="0" hangingPunct="0">
              <a:buFont typeface="Arial" panose="020B0604020202020204" pitchFamily="34" charset="0"/>
              <a:buChar char="•"/>
            </a:pPr>
            <a:r>
              <a:rPr sz="2800" dirty="0">
                <a:latin typeface="Times-Roman"/>
              </a:rPr>
              <a:t>Wireless LANs can be found on college campuses, in office buildings, and in many public areas.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911363" name="Text Box 3"/>
          <p:cNvSpPr txBox="1">
            <a:spLocks noChangeArrowheads="1"/>
          </p:cNvSpPr>
          <p:nvPr/>
        </p:nvSpPr>
        <p:spPr bwMode="auto">
          <a:xfrm>
            <a:off x="228600" y="406400"/>
            <a:ext cx="8538845" cy="10763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" pitchFamily="18" charset="0"/>
                <a:ea typeface="+mn-ea"/>
                <a:cs typeface="+mn-cs"/>
              </a:rPr>
              <a:t>  INTRODUCTION - Architectural Comparison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" pitchFamily="18" charset="0"/>
              <a:ea typeface="+mn-ea"/>
              <a:cs typeface="+mn-cs"/>
            </a:endParaRPr>
          </a:p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" pitchFamily="18" charset="0"/>
              <a:ea typeface="+mn-ea"/>
              <a:cs typeface="+mn-cs"/>
            </a:endParaRPr>
          </a:p>
        </p:txBody>
      </p:sp>
      <p:sp>
        <p:nvSpPr>
          <p:cNvPr id="21508" name="Text Box 4"/>
          <p:cNvSpPr txBox="1"/>
          <p:nvPr/>
        </p:nvSpPr>
        <p:spPr>
          <a:xfrm>
            <a:off x="8229600" y="6400800"/>
            <a:ext cx="1841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0" hangingPunct="0"/>
            <a:endParaRPr sz="1800" i="0">
              <a:latin typeface="Times New Roman" panose="02020603050405020304" charset="0"/>
            </a:endParaRPr>
          </a:p>
        </p:txBody>
      </p:sp>
      <p:sp>
        <p:nvSpPr>
          <p:cNvPr id="21509" name="Rectangle 8"/>
          <p:cNvSpPr/>
          <p:nvPr/>
        </p:nvSpPr>
        <p:spPr>
          <a:xfrm>
            <a:off x="381000" y="1658938"/>
            <a:ext cx="8077200" cy="35382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lvl="1" algn="just" eaLnBrk="0" hangingPunct="0">
              <a:buClrTx/>
              <a:buSzTx/>
              <a:buFont typeface="Arial" panose="020B0604020202020204" pitchFamily="34" charset="0"/>
            </a:pPr>
            <a:r>
              <a:rPr lang="en-US" dirty="0">
                <a:latin typeface="Times-Roman"/>
              </a:rPr>
              <a:t>Medium</a:t>
            </a:r>
          </a:p>
          <a:p>
            <a:pPr marL="914400" lvl="1" indent="-457200" algn="just" eaLnBrk="0" hangingPunct="0">
              <a:buFont typeface="Arial" panose="020B0604020202020204" pitchFamily="34" charset="0"/>
              <a:buChar char="•"/>
            </a:pPr>
            <a:r>
              <a:rPr lang="en-US" dirty="0">
                <a:latin typeface="Times-Roman"/>
              </a:rPr>
              <a:t>Wired - conn-p2p / </a:t>
            </a:r>
            <a:r>
              <a:rPr lang="en-US" dirty="0" err="1">
                <a:latin typeface="Times-Roman"/>
              </a:rPr>
              <a:t>mp</a:t>
            </a:r>
            <a:endParaRPr lang="en-US" dirty="0">
              <a:latin typeface="Times-Roman"/>
            </a:endParaRPr>
          </a:p>
          <a:p>
            <a:pPr marL="914400" lvl="1" indent="-457200" algn="just" eaLnBrk="0" hangingPunct="0">
              <a:buFont typeface="Arial" panose="020B0604020202020204" pitchFamily="34" charset="0"/>
              <a:buChar char="•"/>
            </a:pPr>
            <a:r>
              <a:rPr lang="en-US" dirty="0">
                <a:latin typeface="Times-Roman"/>
              </a:rPr>
              <a:t>Wireless - air - broadcast</a:t>
            </a:r>
          </a:p>
          <a:p>
            <a:pPr algn="just" eaLnBrk="0" hangingPunct="0">
              <a:buFont typeface="Arial" panose="020B0604020202020204" pitchFamily="34" charset="0"/>
            </a:pPr>
            <a:r>
              <a:rPr lang="en-US" dirty="0">
                <a:latin typeface="Times-Roman"/>
              </a:rPr>
              <a:t>Host</a:t>
            </a:r>
          </a:p>
          <a:p>
            <a:pPr marL="914400" lvl="1" indent="-457200" algn="just" eaLnBrk="0" hangingPunct="0">
              <a:buFont typeface="Arial" panose="020B0604020202020204" pitchFamily="34" charset="0"/>
              <a:buChar char="•"/>
            </a:pPr>
            <a:r>
              <a:rPr lang="en-US" dirty="0">
                <a:latin typeface="Times-Roman"/>
              </a:rPr>
              <a:t>wired -move with MAC address</a:t>
            </a:r>
          </a:p>
          <a:p>
            <a:pPr marL="914400" lvl="1" indent="-457200" algn="just" eaLnBrk="0" hangingPunct="0">
              <a:buFont typeface="Arial" panose="020B0604020202020204" pitchFamily="34" charset="0"/>
              <a:buChar char="•"/>
            </a:pPr>
            <a:r>
              <a:rPr lang="en-US" dirty="0">
                <a:latin typeface="Times-Roman"/>
              </a:rPr>
              <a:t>wireless - no </a:t>
            </a:r>
            <a:r>
              <a:rPr lang="en-US" dirty="0" err="1">
                <a:latin typeface="Times-Roman"/>
              </a:rPr>
              <a:t>phy</a:t>
            </a:r>
            <a:r>
              <a:rPr lang="en-US" dirty="0">
                <a:latin typeface="Times-Roman"/>
              </a:rPr>
              <a:t> con</a:t>
            </a:r>
          </a:p>
          <a:p>
            <a:pPr algn="just" eaLnBrk="0" hangingPunct="0">
              <a:buFont typeface="Arial" panose="020B0604020202020204" pitchFamily="34" charset="0"/>
            </a:pPr>
            <a:r>
              <a:rPr lang="en-US" dirty="0">
                <a:latin typeface="Times-Roman"/>
              </a:rPr>
              <a:t>Isolated wired LAN  &amp; wireless </a:t>
            </a:r>
            <a:r>
              <a:rPr lang="en-US" dirty="0">
                <a:latin typeface="Times-Roman"/>
                <a:sym typeface="+mn-ea"/>
              </a:rPr>
              <a:t>LAN</a:t>
            </a:r>
            <a:r>
              <a:rPr lang="en-US" dirty="0">
                <a:latin typeface="Times-Roman"/>
              </a:rPr>
              <a:t> </a:t>
            </a:r>
            <a:endParaRPr dirty="0">
              <a:latin typeface="Times-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4"/>
          <p:cNvSpPr/>
          <p:nvPr/>
        </p:nvSpPr>
        <p:spPr>
          <a:xfrm>
            <a:off x="152400" y="133985"/>
            <a:ext cx="8153400" cy="39878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>
            <a:spAutoFit/>
          </a:bodyPr>
          <a:lstStyle/>
          <a:p>
            <a:pPr eaLnBrk="0" hangingPunct="0"/>
            <a:r>
              <a:rPr sz="2000">
                <a:latin typeface="Times-BoldItalic"/>
              </a:rPr>
              <a:t>Isolated LANs: wired versus wireless</a:t>
            </a:r>
          </a:p>
        </p:txBody>
      </p:sp>
      <p:pic>
        <p:nvPicPr>
          <p:cNvPr id="1027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8" y="838200"/>
            <a:ext cx="3671887" cy="3038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8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613" y="3352800"/>
            <a:ext cx="3671887" cy="3038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4"/>
          <p:cNvSpPr/>
          <p:nvPr/>
        </p:nvSpPr>
        <p:spPr>
          <a:xfrm>
            <a:off x="76200" y="193993"/>
            <a:ext cx="8991600" cy="70675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>
            <a:spAutoFit/>
          </a:bodyPr>
          <a:lstStyle/>
          <a:p>
            <a:pPr eaLnBrk="0" hangingPunct="0"/>
            <a:r>
              <a:rPr sz="2000">
                <a:solidFill>
                  <a:srgbClr val="FF0000"/>
                </a:solidFill>
                <a:latin typeface="Times-BoldItalic"/>
              </a:rPr>
              <a:t>  </a:t>
            </a:r>
            <a:r>
              <a:rPr sz="2000">
                <a:latin typeface="Times-BoldItalic"/>
              </a:rPr>
              <a:t>Connection of a wired LAN and a wireless LAN to other         </a:t>
            </a:r>
          </a:p>
          <a:p>
            <a:pPr eaLnBrk="0" hangingPunct="0"/>
            <a:r>
              <a:rPr sz="2000">
                <a:latin typeface="Times-BoldItalic"/>
              </a:rPr>
              <a:t>                     networks</a:t>
            </a:r>
          </a:p>
        </p:txBody>
      </p:sp>
      <p:pic>
        <p:nvPicPr>
          <p:cNvPr id="10244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016000"/>
            <a:ext cx="5243513" cy="2413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5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763" y="3332480"/>
            <a:ext cx="5243512" cy="24066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798</Words>
  <Application>Microsoft Office PowerPoint</Application>
  <PresentationFormat>On-screen Show (4:3)</PresentationFormat>
  <Paragraphs>172</Paragraphs>
  <Slides>39</Slides>
  <Notes>31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39</vt:i4>
      </vt:variant>
    </vt:vector>
  </HeadingPairs>
  <TitlesOfParts>
    <vt:vector size="51" baseType="lpstr">
      <vt:lpstr>宋体</vt:lpstr>
      <vt:lpstr>Arial</vt:lpstr>
      <vt:lpstr>Arial Black</vt:lpstr>
      <vt:lpstr>Baby Kruffy</vt:lpstr>
      <vt:lpstr>Tahoma</vt:lpstr>
      <vt:lpstr>Times</vt:lpstr>
      <vt:lpstr>Times New Roman</vt:lpstr>
      <vt:lpstr>Times-BoldItalic</vt:lpstr>
      <vt:lpstr>Times-Roman</vt:lpstr>
      <vt:lpstr>Verdana</vt:lpstr>
      <vt:lpstr>Wingdings</vt:lpstr>
      <vt:lpstr>1_Default Design</vt:lpstr>
      <vt:lpstr>PowerPoint Presentation</vt:lpstr>
      <vt:lpstr>PowerPoint Presentation</vt:lpstr>
      <vt:lpstr>PowerPoint Presentation</vt:lpstr>
      <vt:lpstr>PowerPoint Presentation</vt:lpstr>
      <vt:lpstr>INTRODUCTION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iEEE 802.11 wlan </vt:lpstr>
      <vt:lpstr>PowerPoint Presentation</vt:lpstr>
      <vt:lpstr>PowerPoint Presentation</vt:lpstr>
      <vt:lpstr>PowerPoint Presentation</vt:lpstr>
      <vt:lpstr>PowerPoint Presentation</vt:lpstr>
      <vt:lpstr>Station Types</vt:lpstr>
      <vt:lpstr>PowerPoint Presentation</vt:lpstr>
      <vt:lpstr>PowerPoint Presentation</vt:lpstr>
      <vt:lpstr>PowerPoint Presentation</vt:lpstr>
      <vt:lpstr>Point Coordination Function (PCF)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Check Your Understanding</vt:lpstr>
      <vt:lpstr>Outcome</vt:lpstr>
      <vt:lpstr>THANK YOU</vt:lpstr>
    </vt:vector>
  </TitlesOfParts>
  <Company>Ashenden Designs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1: Foundation</dc:title>
  <dc:subject>Computer Networks</dc:subject>
  <dc:creator>Larry L. Peterson and Bruce S. Davie</dc:creator>
  <cp:lastModifiedBy>Admin</cp:lastModifiedBy>
  <cp:revision>641</cp:revision>
  <dcterms:created xsi:type="dcterms:W3CDTF">2008-07-27T22:34:00Z</dcterms:created>
  <dcterms:modified xsi:type="dcterms:W3CDTF">2020-09-08T05:24:37Z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1033-11.2.0.9635</vt:lpwstr>
  </property>
</Properties>
</file>